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12192000" cy="10693400"/>
  <p:notesSz cx="121920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1CA42-1EEF-4134-8915-CF1E32F5E414}" v="2" dt="2024-06-10T07:17:08.528"/>
    <p1510:client id="{4F1A2FB5-DEE6-4F50-A574-353757CCDF25}" v="9" dt="2024-06-10T07:16:27.345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283458"/>
            <a:ext cx="6423025" cy="222427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31408"/>
            <a:ext cx="5289550" cy="2647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F2F9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6F2F9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7825" y="2436114"/>
            <a:ext cx="3287077" cy="69905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1597" y="2436114"/>
            <a:ext cx="3287077" cy="69905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30120" y="78181"/>
            <a:ext cx="9939020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00392" y="2316226"/>
            <a:ext cx="4027804" cy="2495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6F2F9F"/>
                </a:solidFill>
                <a:latin typeface="Arial MT"/>
                <a:cs typeface="Arial MT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9210" y="9850374"/>
            <a:ext cx="2418080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825" y="9850374"/>
            <a:ext cx="1737995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0680" y="9850374"/>
            <a:ext cx="1737995" cy="5295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9525" y="1708150"/>
            <a:ext cx="12211050" cy="5159375"/>
            <a:chOff x="-9525" y="1708150"/>
            <a:chExt cx="12211050" cy="5159375"/>
          </a:xfrm>
        </p:grpSpPr>
        <p:sp>
          <p:nvSpPr>
            <p:cNvPr id="3" name="object 3"/>
            <p:cNvSpPr/>
            <p:nvPr/>
          </p:nvSpPr>
          <p:spPr>
            <a:xfrm>
              <a:off x="0" y="1717675"/>
              <a:ext cx="12192000" cy="5140325"/>
            </a:xfrm>
            <a:custGeom>
              <a:avLst/>
              <a:gdLst/>
              <a:ahLst/>
              <a:cxnLst/>
              <a:rect l="l" t="t" r="r" b="b"/>
              <a:pathLst>
                <a:path w="12192000" h="5140325">
                  <a:moveTo>
                    <a:pt x="12192000" y="0"/>
                  </a:moveTo>
                  <a:lnTo>
                    <a:pt x="0" y="0"/>
                  </a:lnTo>
                  <a:lnTo>
                    <a:pt x="0" y="5140325"/>
                  </a:lnTo>
                  <a:lnTo>
                    <a:pt x="12192000" y="514032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1F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717675"/>
              <a:ext cx="12192000" cy="5140325"/>
            </a:xfrm>
            <a:custGeom>
              <a:avLst/>
              <a:gdLst/>
              <a:ahLst/>
              <a:cxnLst/>
              <a:rect l="l" t="t" r="r" b="b"/>
              <a:pathLst>
                <a:path w="12192000" h="5140325">
                  <a:moveTo>
                    <a:pt x="0" y="5140325"/>
                  </a:moveTo>
                  <a:lnTo>
                    <a:pt x="12192000" y="514032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140325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368909" y="3593338"/>
            <a:ext cx="11442700" cy="1430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4800" b="1" spc="210" dirty="0">
                <a:solidFill>
                  <a:srgbClr val="FFFF00"/>
                </a:solidFill>
                <a:latin typeface="Georgia"/>
                <a:cs typeface="Georgia"/>
              </a:rPr>
              <a:t>D</a:t>
            </a:r>
            <a:r>
              <a:rPr sz="4800" b="1" cap="small" spc="210" dirty="0">
                <a:solidFill>
                  <a:srgbClr val="FFFF00"/>
                </a:solidFill>
                <a:latin typeface="Georgia"/>
                <a:cs typeface="Georgia"/>
              </a:rPr>
              <a:t>epartment</a:t>
            </a:r>
            <a:r>
              <a:rPr sz="4800" b="1" spc="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4800" b="1" cap="small" spc="285" dirty="0">
                <a:solidFill>
                  <a:srgbClr val="FFFF00"/>
                </a:solidFill>
                <a:latin typeface="Georgia"/>
                <a:cs typeface="Georgia"/>
              </a:rPr>
              <a:t>of</a:t>
            </a:r>
            <a:r>
              <a:rPr sz="4800" b="1" spc="4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4800" b="1" dirty="0">
                <a:solidFill>
                  <a:srgbClr val="FFFF00"/>
                </a:solidFill>
                <a:latin typeface="Georgia"/>
                <a:cs typeface="Georgia"/>
              </a:rPr>
              <a:t>H</a:t>
            </a:r>
            <a:r>
              <a:rPr sz="4800" b="1" cap="small" dirty="0">
                <a:solidFill>
                  <a:srgbClr val="FFFF00"/>
                </a:solidFill>
                <a:latin typeface="Georgia"/>
                <a:cs typeface="Georgia"/>
              </a:rPr>
              <a:t>igher</a:t>
            </a:r>
            <a:r>
              <a:rPr sz="4800" b="1" spc="2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4800" b="1" spc="185" dirty="0">
                <a:solidFill>
                  <a:srgbClr val="FFFF00"/>
                </a:solidFill>
                <a:latin typeface="Georgia"/>
                <a:cs typeface="Georgia"/>
              </a:rPr>
              <a:t>E</a:t>
            </a:r>
            <a:r>
              <a:rPr sz="4800" b="1" cap="small" spc="185" dirty="0">
                <a:solidFill>
                  <a:srgbClr val="FFFF00"/>
                </a:solidFill>
                <a:latin typeface="Georgia"/>
                <a:cs typeface="Georgia"/>
              </a:rPr>
              <a:t>ducation</a:t>
            </a:r>
            <a:endParaRPr sz="4800">
              <a:latin typeface="Georgia"/>
              <a:cs typeface="Georgia"/>
            </a:endParaRPr>
          </a:p>
          <a:p>
            <a:pPr marL="10160" algn="ctr">
              <a:lnSpc>
                <a:spcPct val="100000"/>
              </a:lnSpc>
              <a:spcBef>
                <a:spcPts val="15"/>
              </a:spcBef>
            </a:pPr>
            <a:r>
              <a:rPr sz="4400" b="1" spc="210" dirty="0">
                <a:solidFill>
                  <a:srgbClr val="FFFF00"/>
                </a:solidFill>
                <a:latin typeface="Georgia"/>
                <a:cs typeface="Georgia"/>
              </a:rPr>
              <a:t>G</a:t>
            </a:r>
            <a:r>
              <a:rPr sz="4400" b="1" cap="small" spc="210" dirty="0">
                <a:solidFill>
                  <a:srgbClr val="FFFF00"/>
                </a:solidFill>
                <a:latin typeface="Georgia"/>
                <a:cs typeface="Georgia"/>
              </a:rPr>
              <a:t>overnment</a:t>
            </a:r>
            <a:r>
              <a:rPr sz="4400" b="1" spc="-6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4400" b="1" cap="small" spc="295" dirty="0">
                <a:solidFill>
                  <a:srgbClr val="FFFF00"/>
                </a:solidFill>
                <a:latin typeface="Georgia"/>
                <a:cs typeface="Georgia"/>
              </a:rPr>
              <a:t>of</a:t>
            </a:r>
            <a:r>
              <a:rPr sz="4400" b="1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4000" b="1" spc="130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4000" b="1" cap="small" spc="130" dirty="0">
                <a:solidFill>
                  <a:srgbClr val="FFFF00"/>
                </a:solidFill>
                <a:latin typeface="Georgia"/>
                <a:cs typeface="Georgia"/>
              </a:rPr>
              <a:t>hhattisgarh</a:t>
            </a:r>
            <a:endParaRPr sz="4000">
              <a:latin typeface="Georgia"/>
              <a:cs typeface="Georg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6350" y="-6350"/>
            <a:ext cx="12204700" cy="1720850"/>
            <a:chOff x="-6350" y="-6350"/>
            <a:chExt cx="12204700" cy="1720850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12192000" cy="1708150"/>
            </a:xfrm>
            <a:custGeom>
              <a:avLst/>
              <a:gdLst/>
              <a:ahLst/>
              <a:cxnLst/>
              <a:rect l="l" t="t" r="r" b="b"/>
              <a:pathLst>
                <a:path w="12192000" h="1708150">
                  <a:moveTo>
                    <a:pt x="12192000" y="0"/>
                  </a:moveTo>
                  <a:lnTo>
                    <a:pt x="0" y="0"/>
                  </a:lnTo>
                  <a:lnTo>
                    <a:pt x="0" y="1708150"/>
                  </a:lnTo>
                  <a:lnTo>
                    <a:pt x="12192000" y="170815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0"/>
              <a:ext cx="12192000" cy="1708150"/>
            </a:xfrm>
            <a:custGeom>
              <a:avLst/>
              <a:gdLst/>
              <a:ahLst/>
              <a:cxnLst/>
              <a:rect l="l" t="t" r="r" b="b"/>
              <a:pathLst>
                <a:path w="12192000" h="1708150">
                  <a:moveTo>
                    <a:pt x="0" y="1708150"/>
                  </a:moveTo>
                  <a:lnTo>
                    <a:pt x="12192000" y="170815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70815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69493" y="179908"/>
            <a:ext cx="112547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0" dirty="0">
                <a:solidFill>
                  <a:srgbClr val="001F5F"/>
                </a:solidFill>
                <a:latin typeface="Arial Black"/>
                <a:cs typeface="Arial Black"/>
              </a:rPr>
              <a:t>NATIONAL</a:t>
            </a:r>
            <a:r>
              <a:rPr sz="4400" spc="-29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4400" spc="-10" dirty="0">
                <a:solidFill>
                  <a:srgbClr val="001F5F"/>
                </a:solidFill>
                <a:latin typeface="Arial Black"/>
                <a:cs typeface="Arial Black"/>
              </a:rPr>
              <a:t>EDUCATION</a:t>
            </a:r>
            <a:r>
              <a:rPr sz="4400" spc="-280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4400" spc="-55" dirty="0">
                <a:solidFill>
                  <a:srgbClr val="001F5F"/>
                </a:solidFill>
                <a:latin typeface="Arial Black"/>
                <a:cs typeface="Arial Black"/>
              </a:rPr>
              <a:t>POLICY-</a:t>
            </a:r>
            <a:r>
              <a:rPr sz="4400" spc="-20" dirty="0">
                <a:solidFill>
                  <a:srgbClr val="001F5F"/>
                </a:solidFill>
                <a:latin typeface="Arial Black"/>
                <a:cs typeface="Arial Black"/>
              </a:rPr>
              <a:t>2020</a:t>
            </a:r>
            <a:endParaRPr sz="44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516629" y="843153"/>
            <a:ext cx="515874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dirty="0">
                <a:solidFill>
                  <a:srgbClr val="C00000"/>
                </a:solidFill>
                <a:latin typeface="Arial Black"/>
                <a:cs typeface="Arial Black"/>
              </a:rPr>
              <a:t>AT</a:t>
            </a:r>
            <a:r>
              <a:rPr sz="5400" b="0" spc="-229" dirty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sz="5400" b="0" dirty="0">
                <a:solidFill>
                  <a:srgbClr val="C00000"/>
                </a:solidFill>
                <a:latin typeface="Arial Black"/>
                <a:cs typeface="Arial Black"/>
              </a:rPr>
              <a:t>A</a:t>
            </a:r>
            <a:r>
              <a:rPr sz="5400" b="0" spc="-215" dirty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sz="5400" b="0" spc="-10" dirty="0">
                <a:solidFill>
                  <a:srgbClr val="C00000"/>
                </a:solidFill>
                <a:latin typeface="Arial Black"/>
                <a:cs typeface="Arial Black"/>
              </a:rPr>
              <a:t>GLANCE</a:t>
            </a:r>
            <a:endParaRPr sz="5400">
              <a:latin typeface="Arial Black"/>
              <a:cs typeface="Arial Black"/>
            </a:endParaRPr>
          </a:p>
        </p:txBody>
      </p:sp>
      <p:pic>
        <p:nvPicPr>
          <p:cNvPr id="11" name="object 11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09744" y="1751076"/>
            <a:ext cx="1938527" cy="222199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619501" y="11684"/>
            <a:ext cx="94913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45" dirty="0">
                <a:solidFill>
                  <a:srgbClr val="FFFF00"/>
                </a:solidFill>
                <a:latin typeface="Georgia"/>
                <a:cs typeface="Georgia"/>
              </a:rPr>
              <a:t>CCFUP</a:t>
            </a:r>
            <a:r>
              <a:rPr sz="3600" b="1" spc="-3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cap="small" spc="175" dirty="0">
                <a:solidFill>
                  <a:srgbClr val="FFFF00"/>
                </a:solidFill>
                <a:latin typeface="Georgia"/>
                <a:cs typeface="Georgia"/>
              </a:rPr>
              <a:t>for</a:t>
            </a:r>
            <a:r>
              <a:rPr sz="3600" b="1" spc="-1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FFFF00"/>
                </a:solidFill>
                <a:latin typeface="Georgia"/>
                <a:cs typeface="Georgia"/>
              </a:rPr>
              <a:t>B.</a:t>
            </a:r>
            <a:r>
              <a:rPr sz="3600" b="1" spc="-1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spc="185" dirty="0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sz="3600" b="1" cap="small" spc="185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600" b="1" spc="185" dirty="0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sz="3600" b="1" spc="4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spc="-20" dirty="0">
                <a:solidFill>
                  <a:srgbClr val="FFFF00"/>
                </a:solidFill>
                <a:latin typeface="Georgia"/>
                <a:cs typeface="Georgia"/>
              </a:rPr>
              <a:t>(M</a:t>
            </a:r>
            <a:r>
              <a:rPr sz="2400" b="1" cap="small" spc="-20" dirty="0">
                <a:solidFill>
                  <a:srgbClr val="FFFF00"/>
                </a:solidFill>
                <a:latin typeface="Georgia"/>
                <a:cs typeface="Georgia"/>
              </a:rPr>
              <a:t>ath</a:t>
            </a:r>
            <a:r>
              <a:rPr sz="2400" b="1" spc="-20" dirty="0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sz="2400" b="1" spc="-3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&amp;</a:t>
            </a:r>
            <a:r>
              <a:rPr sz="2400" b="1" spc="1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spc="60" dirty="0">
                <a:solidFill>
                  <a:srgbClr val="FFFF00"/>
                </a:solidFill>
                <a:latin typeface="Georgia"/>
                <a:cs typeface="Georgia"/>
              </a:rPr>
              <a:t>L</a:t>
            </a:r>
            <a:r>
              <a:rPr sz="2400" b="1" cap="small" spc="60" dirty="0">
                <a:solidFill>
                  <a:srgbClr val="FFFF00"/>
                </a:solidFill>
                <a:latin typeface="Georgia"/>
                <a:cs typeface="Georgia"/>
              </a:rPr>
              <a:t>ife</a:t>
            </a:r>
            <a:r>
              <a:rPr sz="2400" b="1" spc="-3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sz="2400" b="1" cap="small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.)</a:t>
            </a:r>
            <a:r>
              <a:rPr sz="2400" b="1" spc="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800" b="1" cap="small" spc="160" dirty="0">
                <a:solidFill>
                  <a:srgbClr val="FFFF00"/>
                </a:solidFill>
                <a:latin typeface="Georgia"/>
                <a:cs typeface="Georgia"/>
              </a:rPr>
              <a:t>and</a:t>
            </a:r>
            <a:r>
              <a:rPr sz="2800" b="1" spc="22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FFFF00"/>
                </a:solidFill>
                <a:latin typeface="Georgia"/>
                <a:cs typeface="Georgia"/>
              </a:rPr>
              <a:t>B. </a:t>
            </a:r>
            <a:r>
              <a:rPr sz="3600" b="1" spc="50" dirty="0">
                <a:solidFill>
                  <a:srgbClr val="FFFF00"/>
                </a:solidFill>
                <a:latin typeface="Georgia"/>
                <a:cs typeface="Georgia"/>
              </a:rPr>
              <a:t>A.</a:t>
            </a:r>
            <a:endParaRPr sz="3600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714375"/>
            <a:ext cx="12192000" cy="6143625"/>
            <a:chOff x="0" y="714375"/>
            <a:chExt cx="12192000" cy="6143625"/>
          </a:xfrm>
        </p:grpSpPr>
        <p:sp>
          <p:nvSpPr>
            <p:cNvPr id="5" name="object 5"/>
            <p:cNvSpPr/>
            <p:nvPr/>
          </p:nvSpPr>
          <p:spPr>
            <a:xfrm>
              <a:off x="0" y="720750"/>
              <a:ext cx="3373120" cy="844550"/>
            </a:xfrm>
            <a:custGeom>
              <a:avLst/>
              <a:gdLst/>
              <a:ahLst/>
              <a:cxnLst/>
              <a:rect l="l" t="t" r="r" b="b"/>
              <a:pathLst>
                <a:path w="3373120" h="844550">
                  <a:moveTo>
                    <a:pt x="3372840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844270"/>
                  </a:lnTo>
                  <a:lnTo>
                    <a:pt x="855573" y="844270"/>
                  </a:lnTo>
                  <a:lnTo>
                    <a:pt x="3372840" y="844270"/>
                  </a:lnTo>
                  <a:lnTo>
                    <a:pt x="337284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372739" y="720737"/>
              <a:ext cx="2923540" cy="844550"/>
            </a:xfrm>
            <a:custGeom>
              <a:avLst/>
              <a:gdLst/>
              <a:ahLst/>
              <a:cxnLst/>
              <a:rect l="l" t="t" r="r" b="b"/>
              <a:pathLst>
                <a:path w="2923540" h="844550">
                  <a:moveTo>
                    <a:pt x="2923032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2923032" y="844283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95897" y="720737"/>
              <a:ext cx="1978660" cy="844550"/>
            </a:xfrm>
            <a:custGeom>
              <a:avLst/>
              <a:gdLst/>
              <a:ahLst/>
              <a:cxnLst/>
              <a:rect l="l" t="t" r="r" b="b"/>
              <a:pathLst>
                <a:path w="1978659" h="844550">
                  <a:moveTo>
                    <a:pt x="1978659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1978659" y="844283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74557" y="720737"/>
              <a:ext cx="2129155" cy="844550"/>
            </a:xfrm>
            <a:custGeom>
              <a:avLst/>
              <a:gdLst/>
              <a:ahLst/>
              <a:cxnLst/>
              <a:rect l="l" t="t" r="r" b="b"/>
              <a:pathLst>
                <a:path w="2129154" h="844550">
                  <a:moveTo>
                    <a:pt x="2128647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2128647" y="844283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0403205" y="720737"/>
              <a:ext cx="1788795" cy="844550"/>
            </a:xfrm>
            <a:custGeom>
              <a:avLst/>
              <a:gdLst/>
              <a:ahLst/>
              <a:cxnLst/>
              <a:rect l="l" t="t" r="r" b="b"/>
              <a:pathLst>
                <a:path w="1788795" h="844550">
                  <a:moveTo>
                    <a:pt x="1788795" y="0"/>
                  </a:moveTo>
                  <a:lnTo>
                    <a:pt x="0" y="0"/>
                  </a:lnTo>
                  <a:lnTo>
                    <a:pt x="0" y="844283"/>
                  </a:lnTo>
                  <a:lnTo>
                    <a:pt x="1788795" y="844283"/>
                  </a:lnTo>
                  <a:lnTo>
                    <a:pt x="178879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1564969"/>
              <a:ext cx="3373120" cy="2134235"/>
            </a:xfrm>
            <a:custGeom>
              <a:avLst/>
              <a:gdLst/>
              <a:ahLst/>
              <a:cxnLst/>
              <a:rect l="l" t="t" r="r" b="b"/>
              <a:pathLst>
                <a:path w="3373120" h="2134235">
                  <a:moveTo>
                    <a:pt x="3372840" y="0"/>
                  </a:moveTo>
                  <a:lnTo>
                    <a:pt x="855573" y="0"/>
                  </a:lnTo>
                  <a:lnTo>
                    <a:pt x="0" y="50"/>
                  </a:lnTo>
                  <a:lnTo>
                    <a:pt x="0" y="2133650"/>
                  </a:lnTo>
                  <a:lnTo>
                    <a:pt x="855573" y="2133650"/>
                  </a:lnTo>
                  <a:lnTo>
                    <a:pt x="855573" y="681913"/>
                  </a:lnTo>
                  <a:lnTo>
                    <a:pt x="3372840" y="681913"/>
                  </a:lnTo>
                  <a:lnTo>
                    <a:pt x="337284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372739" y="1565021"/>
              <a:ext cx="2923540" cy="2133600"/>
            </a:xfrm>
            <a:custGeom>
              <a:avLst/>
              <a:gdLst/>
              <a:ahLst/>
              <a:cxnLst/>
              <a:rect l="l" t="t" r="r" b="b"/>
              <a:pathLst>
                <a:path w="2923540" h="2133600">
                  <a:moveTo>
                    <a:pt x="2923032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2923032" y="2133599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295897" y="1565021"/>
              <a:ext cx="1978660" cy="2133600"/>
            </a:xfrm>
            <a:custGeom>
              <a:avLst/>
              <a:gdLst/>
              <a:ahLst/>
              <a:cxnLst/>
              <a:rect l="l" t="t" r="r" b="b"/>
              <a:pathLst>
                <a:path w="1978659" h="2133600">
                  <a:moveTo>
                    <a:pt x="1978659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1978659" y="2133599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274557" y="1565021"/>
              <a:ext cx="2129155" cy="2133600"/>
            </a:xfrm>
            <a:custGeom>
              <a:avLst/>
              <a:gdLst/>
              <a:ahLst/>
              <a:cxnLst/>
              <a:rect l="l" t="t" r="r" b="b"/>
              <a:pathLst>
                <a:path w="2129154" h="2133600">
                  <a:moveTo>
                    <a:pt x="2128647" y="0"/>
                  </a:moveTo>
                  <a:lnTo>
                    <a:pt x="0" y="0"/>
                  </a:lnTo>
                  <a:lnTo>
                    <a:pt x="0" y="2133599"/>
                  </a:lnTo>
                  <a:lnTo>
                    <a:pt x="2128647" y="2133599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1565020"/>
              <a:ext cx="12192000" cy="4267200"/>
            </a:xfrm>
            <a:custGeom>
              <a:avLst/>
              <a:gdLst/>
              <a:ahLst/>
              <a:cxnLst/>
              <a:rect l="l" t="t" r="r" b="b"/>
              <a:pathLst>
                <a:path w="12192000" h="4267200">
                  <a:moveTo>
                    <a:pt x="3372840" y="681939"/>
                  </a:moveTo>
                  <a:lnTo>
                    <a:pt x="855573" y="681939"/>
                  </a:lnTo>
                  <a:lnTo>
                    <a:pt x="855573" y="1363840"/>
                  </a:lnTo>
                  <a:lnTo>
                    <a:pt x="855573" y="2133587"/>
                  </a:lnTo>
                  <a:lnTo>
                    <a:pt x="0" y="2133587"/>
                  </a:lnTo>
                  <a:lnTo>
                    <a:pt x="0" y="4267187"/>
                  </a:lnTo>
                  <a:lnTo>
                    <a:pt x="855573" y="4267187"/>
                  </a:lnTo>
                  <a:lnTo>
                    <a:pt x="855573" y="2773680"/>
                  </a:lnTo>
                  <a:lnTo>
                    <a:pt x="3372840" y="2773680"/>
                  </a:lnTo>
                  <a:lnTo>
                    <a:pt x="3372840" y="2133600"/>
                  </a:lnTo>
                  <a:lnTo>
                    <a:pt x="3372840" y="1363853"/>
                  </a:lnTo>
                  <a:lnTo>
                    <a:pt x="3372840" y="681939"/>
                  </a:lnTo>
                  <a:close/>
                </a:path>
                <a:path w="12192000" h="4267200">
                  <a:moveTo>
                    <a:pt x="12192000" y="0"/>
                  </a:moveTo>
                  <a:lnTo>
                    <a:pt x="10403205" y="0"/>
                  </a:lnTo>
                  <a:lnTo>
                    <a:pt x="10403205" y="2133600"/>
                  </a:lnTo>
                  <a:lnTo>
                    <a:pt x="12192000" y="21336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372739" y="3698608"/>
              <a:ext cx="2923540" cy="2133600"/>
            </a:xfrm>
            <a:custGeom>
              <a:avLst/>
              <a:gdLst/>
              <a:ahLst/>
              <a:cxnLst/>
              <a:rect l="l" t="t" r="r" b="b"/>
              <a:pathLst>
                <a:path w="2923540" h="2133600">
                  <a:moveTo>
                    <a:pt x="2923032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2923032" y="2133600"/>
                  </a:lnTo>
                  <a:lnTo>
                    <a:pt x="2923032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95897" y="3698608"/>
              <a:ext cx="1978660" cy="2133600"/>
            </a:xfrm>
            <a:custGeom>
              <a:avLst/>
              <a:gdLst/>
              <a:ahLst/>
              <a:cxnLst/>
              <a:rect l="l" t="t" r="r" b="b"/>
              <a:pathLst>
                <a:path w="1978659" h="2133600">
                  <a:moveTo>
                    <a:pt x="1978659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1978659" y="2133600"/>
                  </a:lnTo>
                  <a:lnTo>
                    <a:pt x="1978659" y="0"/>
                  </a:lnTo>
                  <a:close/>
                </a:path>
              </a:pathLst>
            </a:custGeom>
            <a:solidFill>
              <a:srgbClr val="66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274557" y="3698608"/>
              <a:ext cx="2129155" cy="2133600"/>
            </a:xfrm>
            <a:custGeom>
              <a:avLst/>
              <a:gdLst/>
              <a:ahLst/>
              <a:cxnLst/>
              <a:rect l="l" t="t" r="r" b="b"/>
              <a:pathLst>
                <a:path w="2129154" h="2133600">
                  <a:moveTo>
                    <a:pt x="2128647" y="0"/>
                  </a:moveTo>
                  <a:lnTo>
                    <a:pt x="0" y="0"/>
                  </a:lnTo>
                  <a:lnTo>
                    <a:pt x="0" y="2133600"/>
                  </a:lnTo>
                  <a:lnTo>
                    <a:pt x="2128647" y="2133600"/>
                  </a:lnTo>
                  <a:lnTo>
                    <a:pt x="2128647" y="0"/>
                  </a:lnTo>
                  <a:close/>
                </a:path>
              </a:pathLst>
            </a:custGeom>
            <a:solidFill>
              <a:srgbClr val="EFF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55573" y="3698608"/>
              <a:ext cx="11336655" cy="2133600"/>
            </a:xfrm>
            <a:custGeom>
              <a:avLst/>
              <a:gdLst/>
              <a:ahLst/>
              <a:cxnLst/>
              <a:rect l="l" t="t" r="r" b="b"/>
              <a:pathLst>
                <a:path w="11336655" h="2133600">
                  <a:moveTo>
                    <a:pt x="2517267" y="1321993"/>
                  </a:moveTo>
                  <a:lnTo>
                    <a:pt x="0" y="1321993"/>
                  </a:lnTo>
                  <a:lnTo>
                    <a:pt x="0" y="2133600"/>
                  </a:lnTo>
                  <a:lnTo>
                    <a:pt x="2517267" y="2133600"/>
                  </a:lnTo>
                  <a:lnTo>
                    <a:pt x="2517267" y="1321993"/>
                  </a:lnTo>
                  <a:close/>
                </a:path>
                <a:path w="11336655" h="2133600">
                  <a:moveTo>
                    <a:pt x="2517267" y="640041"/>
                  </a:moveTo>
                  <a:lnTo>
                    <a:pt x="0" y="640041"/>
                  </a:lnTo>
                  <a:lnTo>
                    <a:pt x="0" y="1321955"/>
                  </a:lnTo>
                  <a:lnTo>
                    <a:pt x="2517267" y="1321955"/>
                  </a:lnTo>
                  <a:lnTo>
                    <a:pt x="2517267" y="640041"/>
                  </a:lnTo>
                  <a:close/>
                </a:path>
                <a:path w="11336655" h="2133600">
                  <a:moveTo>
                    <a:pt x="11336426" y="0"/>
                  </a:moveTo>
                  <a:lnTo>
                    <a:pt x="9547631" y="0"/>
                  </a:lnTo>
                  <a:lnTo>
                    <a:pt x="9547631" y="2133600"/>
                  </a:lnTo>
                  <a:lnTo>
                    <a:pt x="11336426" y="2133600"/>
                  </a:lnTo>
                  <a:lnTo>
                    <a:pt x="11336426" y="0"/>
                  </a:lnTo>
                  <a:close/>
                </a:path>
              </a:pathLst>
            </a:custGeom>
            <a:solidFill>
              <a:srgbClr val="FFFF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5832195"/>
              <a:ext cx="12192000" cy="1026160"/>
            </a:xfrm>
            <a:custGeom>
              <a:avLst/>
              <a:gdLst/>
              <a:ahLst/>
              <a:cxnLst/>
              <a:rect l="l" t="t" r="r" b="b"/>
              <a:pathLst>
                <a:path w="12192000" h="1026159">
                  <a:moveTo>
                    <a:pt x="12192000" y="0"/>
                  </a:moveTo>
                  <a:lnTo>
                    <a:pt x="10403205" y="0"/>
                  </a:lnTo>
                  <a:lnTo>
                    <a:pt x="0" y="0"/>
                  </a:lnTo>
                  <a:lnTo>
                    <a:pt x="0" y="1025804"/>
                  </a:lnTo>
                  <a:lnTo>
                    <a:pt x="10403205" y="1025804"/>
                  </a:lnTo>
                  <a:lnTo>
                    <a:pt x="12192000" y="102580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A9FD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55573" y="714375"/>
              <a:ext cx="7419340" cy="5124450"/>
            </a:xfrm>
            <a:custGeom>
              <a:avLst/>
              <a:gdLst/>
              <a:ahLst/>
              <a:cxnLst/>
              <a:rect l="l" t="t" r="r" b="b"/>
              <a:pathLst>
                <a:path w="7419340" h="5124450">
                  <a:moveTo>
                    <a:pt x="0" y="0"/>
                  </a:moveTo>
                  <a:lnTo>
                    <a:pt x="0" y="5124183"/>
                  </a:lnTo>
                </a:path>
                <a:path w="7419340" h="5124450">
                  <a:moveTo>
                    <a:pt x="2517165" y="0"/>
                  </a:moveTo>
                  <a:lnTo>
                    <a:pt x="2517165" y="5124183"/>
                  </a:lnTo>
                </a:path>
                <a:path w="7419340" h="5124450">
                  <a:moveTo>
                    <a:pt x="5440324" y="0"/>
                  </a:moveTo>
                  <a:lnTo>
                    <a:pt x="5440324" y="5124183"/>
                  </a:lnTo>
                </a:path>
                <a:path w="7419340" h="5124450">
                  <a:moveTo>
                    <a:pt x="7418984" y="0"/>
                  </a:moveTo>
                  <a:lnTo>
                    <a:pt x="7418984" y="512418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714374"/>
              <a:ext cx="12192000" cy="6143625"/>
            </a:xfrm>
            <a:custGeom>
              <a:avLst/>
              <a:gdLst/>
              <a:ahLst/>
              <a:cxnLst/>
              <a:rect l="l" t="t" r="r" b="b"/>
              <a:pathLst>
                <a:path w="12192000" h="6143625">
                  <a:moveTo>
                    <a:pt x="12192000" y="844296"/>
                  </a:moveTo>
                  <a:lnTo>
                    <a:pt x="10409555" y="844296"/>
                  </a:lnTo>
                  <a:lnTo>
                    <a:pt x="10409555" y="0"/>
                  </a:lnTo>
                  <a:lnTo>
                    <a:pt x="10396855" y="0"/>
                  </a:lnTo>
                  <a:lnTo>
                    <a:pt x="10396855" y="844296"/>
                  </a:lnTo>
                  <a:lnTo>
                    <a:pt x="0" y="844296"/>
                  </a:lnTo>
                  <a:lnTo>
                    <a:pt x="0" y="856996"/>
                  </a:lnTo>
                  <a:lnTo>
                    <a:pt x="10396855" y="856996"/>
                  </a:lnTo>
                  <a:lnTo>
                    <a:pt x="10396855" y="6143625"/>
                  </a:lnTo>
                  <a:lnTo>
                    <a:pt x="10409555" y="6143625"/>
                  </a:lnTo>
                  <a:lnTo>
                    <a:pt x="10409555" y="856996"/>
                  </a:lnTo>
                  <a:lnTo>
                    <a:pt x="12192000" y="856996"/>
                  </a:lnTo>
                  <a:lnTo>
                    <a:pt x="12192000" y="8442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9223" y="2246883"/>
              <a:ext cx="2530475" cy="681990"/>
            </a:xfrm>
            <a:custGeom>
              <a:avLst/>
              <a:gdLst/>
              <a:ahLst/>
              <a:cxnLst/>
              <a:rect l="l" t="t" r="r" b="b"/>
              <a:pathLst>
                <a:path w="2530475" h="681989">
                  <a:moveTo>
                    <a:pt x="0" y="0"/>
                  </a:moveTo>
                  <a:lnTo>
                    <a:pt x="2529865" y="0"/>
                  </a:lnTo>
                </a:path>
                <a:path w="2530475" h="681989">
                  <a:moveTo>
                    <a:pt x="0" y="681989"/>
                  </a:moveTo>
                  <a:lnTo>
                    <a:pt x="2529865" y="68198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3692270"/>
              <a:ext cx="12192000" cy="12700"/>
            </a:xfrm>
            <a:custGeom>
              <a:avLst/>
              <a:gdLst/>
              <a:ahLst/>
              <a:cxnLst/>
              <a:rect l="l" t="t" r="r" b="b"/>
              <a:pathLst>
                <a:path w="12192000" h="12700">
                  <a:moveTo>
                    <a:pt x="0" y="0"/>
                  </a:moveTo>
                  <a:lnTo>
                    <a:pt x="0" y="12699"/>
                  </a:lnTo>
                  <a:lnTo>
                    <a:pt x="12192000" y="12699"/>
                  </a:lnTo>
                  <a:lnTo>
                    <a:pt x="121920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849223" y="4338701"/>
              <a:ext cx="2530475" cy="681990"/>
            </a:xfrm>
            <a:custGeom>
              <a:avLst/>
              <a:gdLst/>
              <a:ahLst/>
              <a:cxnLst/>
              <a:rect l="l" t="t" r="r" b="b"/>
              <a:pathLst>
                <a:path w="2530475" h="681989">
                  <a:moveTo>
                    <a:pt x="0" y="0"/>
                  </a:moveTo>
                  <a:lnTo>
                    <a:pt x="2529865" y="0"/>
                  </a:lnTo>
                </a:path>
                <a:path w="2530475" h="681989">
                  <a:moveTo>
                    <a:pt x="0" y="681863"/>
                  </a:moveTo>
                  <a:lnTo>
                    <a:pt x="2529865" y="681863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0" y="714374"/>
              <a:ext cx="12192000" cy="6143625"/>
            </a:xfrm>
            <a:custGeom>
              <a:avLst/>
              <a:gdLst/>
              <a:ahLst/>
              <a:cxnLst/>
              <a:rect l="l" t="t" r="r" b="b"/>
              <a:pathLst>
                <a:path w="12192000" h="6143625">
                  <a:moveTo>
                    <a:pt x="12192000" y="0"/>
                  </a:moveTo>
                  <a:lnTo>
                    <a:pt x="12185650" y="0"/>
                  </a:lnTo>
                  <a:lnTo>
                    <a:pt x="12185650" y="12700"/>
                  </a:lnTo>
                  <a:lnTo>
                    <a:pt x="12185650" y="5111483"/>
                  </a:lnTo>
                  <a:lnTo>
                    <a:pt x="6350" y="5111483"/>
                  </a:lnTo>
                  <a:lnTo>
                    <a:pt x="6350" y="12700"/>
                  </a:lnTo>
                  <a:lnTo>
                    <a:pt x="12185650" y="12700"/>
                  </a:lnTo>
                  <a:lnTo>
                    <a:pt x="12185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5111483"/>
                  </a:lnTo>
                  <a:lnTo>
                    <a:pt x="0" y="5124183"/>
                  </a:lnTo>
                  <a:lnTo>
                    <a:pt x="0" y="6143625"/>
                  </a:lnTo>
                  <a:lnTo>
                    <a:pt x="6350" y="6143625"/>
                  </a:lnTo>
                  <a:lnTo>
                    <a:pt x="6350" y="5124183"/>
                  </a:lnTo>
                  <a:lnTo>
                    <a:pt x="12185650" y="5124183"/>
                  </a:lnTo>
                  <a:lnTo>
                    <a:pt x="12185650" y="6143625"/>
                  </a:lnTo>
                  <a:lnTo>
                    <a:pt x="12192000" y="6143625"/>
                  </a:lnTo>
                  <a:lnTo>
                    <a:pt x="12192000" y="5124183"/>
                  </a:lnTo>
                  <a:lnTo>
                    <a:pt x="12192000" y="5111483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44907" y="897077"/>
            <a:ext cx="7658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Sem.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410969" y="714248"/>
            <a:ext cx="1407795" cy="8197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Times New Roman"/>
                <a:cs typeface="Times New Roman"/>
              </a:rPr>
              <a:t>DSC(4C)</a:t>
            </a:r>
            <a:endParaRPr sz="28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15"/>
              </a:spcBef>
            </a:pPr>
            <a:r>
              <a:rPr sz="2400" b="1" spc="-10" dirty="0">
                <a:latin typeface="Times New Roman"/>
                <a:cs typeface="Times New Roman"/>
              </a:rPr>
              <a:t>A/B/C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723259" y="897077"/>
            <a:ext cx="2223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DSE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Calibri"/>
                <a:cs typeface="Calibri"/>
              </a:rPr>
              <a:t>/</a:t>
            </a:r>
            <a:r>
              <a:rPr sz="2800" b="1" dirty="0">
                <a:latin typeface="Times New Roman"/>
                <a:cs typeface="Times New Roman"/>
              </a:rPr>
              <a:t>GE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93002" y="862025"/>
            <a:ext cx="15862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SEC(2C)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431783" y="721867"/>
            <a:ext cx="1813560" cy="812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3340"/>
              </a:lnSpc>
              <a:spcBef>
                <a:spcPts val="95"/>
              </a:spcBef>
            </a:pPr>
            <a:r>
              <a:rPr sz="2800" b="1" spc="-30" dirty="0">
                <a:latin typeface="Times New Roman"/>
                <a:cs typeface="Times New Roman"/>
              </a:rPr>
              <a:t>VAC/Intern</a:t>
            </a:r>
            <a:endParaRPr sz="2800">
              <a:latin typeface="Times New Roman"/>
              <a:cs typeface="Times New Roman"/>
            </a:endParaRPr>
          </a:p>
          <a:p>
            <a:pPr marL="635" algn="ctr">
              <a:lnSpc>
                <a:spcPts val="2860"/>
              </a:lnSpc>
            </a:pPr>
            <a:r>
              <a:rPr sz="2400" b="1" spc="-20" dirty="0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675111" y="862025"/>
            <a:ext cx="130810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2359" y="2285822"/>
            <a:ext cx="392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0" dirty="0">
                <a:latin typeface="Times New Roman"/>
                <a:cs typeface="Times New Roman"/>
              </a:rPr>
              <a:t>V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19352" y="1698447"/>
            <a:ext cx="21901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DSC</a:t>
            </a:r>
            <a:r>
              <a:rPr sz="2800" b="1" spc="-155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A</a:t>
            </a:r>
            <a:r>
              <a:rPr sz="2800" b="1" spc="-16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5 </a:t>
            </a:r>
            <a:r>
              <a:rPr sz="2800" b="1" spc="-10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580003" y="1540510"/>
            <a:ext cx="2595880" cy="215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DSE-</a:t>
            </a:r>
            <a:r>
              <a:rPr sz="2800" b="1" dirty="0">
                <a:latin typeface="Times New Roman"/>
                <a:cs typeface="Times New Roman"/>
              </a:rPr>
              <a:t>03 of</a:t>
            </a:r>
            <a:r>
              <a:rPr sz="2800" b="1" spc="-15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A/B/C 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marR="78740" algn="ctr">
              <a:lnSpc>
                <a:spcPts val="3304"/>
              </a:lnSpc>
            </a:pPr>
            <a:r>
              <a:rPr sz="2800" b="1" spc="-25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marR="78105" algn="ctr">
              <a:lnSpc>
                <a:spcPts val="3329"/>
              </a:lnSpc>
              <a:spcBef>
                <a:spcPts val="60"/>
              </a:spcBef>
            </a:pPr>
            <a:r>
              <a:rPr sz="2800" b="1" spc="-10" dirty="0">
                <a:latin typeface="Times New Roman"/>
                <a:cs typeface="Times New Roman"/>
              </a:rPr>
              <a:t>GE-</a:t>
            </a:r>
            <a:r>
              <a:rPr sz="2800" b="1" dirty="0">
                <a:latin typeface="Times New Roman"/>
                <a:cs typeface="Times New Roman"/>
              </a:rPr>
              <a:t>05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marR="81280" algn="ctr">
              <a:lnSpc>
                <a:spcPts val="3329"/>
              </a:lnSpc>
            </a:pPr>
            <a:r>
              <a:rPr sz="2800" b="1" dirty="0">
                <a:latin typeface="Times New Roman"/>
                <a:cs typeface="Times New Roman"/>
              </a:rPr>
              <a:t>From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pool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536181" y="1721866"/>
            <a:ext cx="1497965" cy="1787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15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SEC-</a:t>
            </a:r>
            <a:r>
              <a:rPr sz="3200" b="1" spc="-25" dirty="0">
                <a:latin typeface="Times New Roman"/>
                <a:cs typeface="Times New Roman"/>
              </a:rPr>
              <a:t>03</a:t>
            </a:r>
            <a:endParaRPr sz="3200">
              <a:latin typeface="Times New Roman"/>
              <a:cs typeface="Times New Roman"/>
            </a:endParaRPr>
          </a:p>
          <a:p>
            <a:pPr marL="635" algn="ctr">
              <a:lnSpc>
                <a:spcPts val="3335"/>
              </a:lnSpc>
            </a:pPr>
            <a:r>
              <a:rPr sz="2800" b="1" spc="-20" dirty="0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ts val="3279"/>
              </a:lnSpc>
              <a:spcBef>
                <a:spcPts val="259"/>
              </a:spcBef>
            </a:pPr>
            <a:r>
              <a:rPr sz="2800" b="1" spc="-10" dirty="0">
                <a:latin typeface="Cambria"/>
                <a:cs typeface="Cambria"/>
              </a:rPr>
              <a:t>From</a:t>
            </a:r>
            <a:r>
              <a:rPr sz="2800" b="1" spc="-130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the </a:t>
            </a:r>
            <a:r>
              <a:rPr sz="2800" b="1" spc="-20" dirty="0">
                <a:latin typeface="Cambria"/>
                <a:cs typeface="Cambria"/>
              </a:rPr>
              <a:t>Pool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8524747" y="1630426"/>
            <a:ext cx="1630045" cy="196659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486409" marR="120014" indent="-360045">
              <a:lnSpc>
                <a:spcPts val="3760"/>
              </a:lnSpc>
              <a:spcBef>
                <a:spcPts val="295"/>
              </a:spcBef>
            </a:pPr>
            <a:r>
              <a:rPr sz="3200" b="1" spc="-110" dirty="0">
                <a:latin typeface="Times New Roman"/>
                <a:cs typeface="Times New Roman"/>
              </a:rPr>
              <a:t>VAC-</a:t>
            </a:r>
            <a:r>
              <a:rPr sz="3200" b="1" spc="-25" dirty="0">
                <a:latin typeface="Times New Roman"/>
                <a:cs typeface="Times New Roman"/>
              </a:rPr>
              <a:t>03 </a:t>
            </a:r>
            <a:r>
              <a:rPr sz="3200" b="1" spc="-20" dirty="0">
                <a:latin typeface="Times New Roman"/>
                <a:cs typeface="Times New Roman"/>
              </a:rPr>
              <a:t>(2c)</a:t>
            </a:r>
            <a:endParaRPr sz="3200">
              <a:latin typeface="Times New Roman"/>
              <a:cs typeface="Times New Roman"/>
            </a:endParaRPr>
          </a:p>
          <a:p>
            <a:pPr marL="429895" marR="5080" indent="-417830">
              <a:lnSpc>
                <a:spcPts val="3760"/>
              </a:lnSpc>
              <a:spcBef>
                <a:spcPts val="145"/>
              </a:spcBef>
            </a:pPr>
            <a:r>
              <a:rPr sz="3200" b="1" dirty="0">
                <a:latin typeface="Times New Roman"/>
                <a:cs typeface="Times New Roman"/>
              </a:rPr>
              <a:t>From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the </a:t>
            </a:r>
            <a:r>
              <a:rPr sz="3200" b="1" spc="-20" dirty="0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644631" y="2075510"/>
            <a:ext cx="1307465" cy="10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08684" y="2380564"/>
            <a:ext cx="22098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DSC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B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5</a:t>
            </a:r>
            <a:r>
              <a:rPr sz="2800" b="1" spc="-2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99540" y="3106927"/>
            <a:ext cx="22294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DSC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5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3299" y="4420057"/>
            <a:ext cx="5880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5" dirty="0">
                <a:latin typeface="Times New Roman"/>
                <a:cs typeface="Times New Roman"/>
              </a:rPr>
              <a:t>VI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019352" y="3811904"/>
            <a:ext cx="21894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DSC</a:t>
            </a:r>
            <a:r>
              <a:rPr sz="2800" b="1" spc="-150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A</a:t>
            </a:r>
            <a:r>
              <a:rPr sz="2800" b="1" spc="-15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6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538854" y="3674745"/>
            <a:ext cx="2592705" cy="2151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DSE-</a:t>
            </a:r>
            <a:r>
              <a:rPr sz="2800" b="1" dirty="0">
                <a:latin typeface="Times New Roman"/>
                <a:cs typeface="Times New Roman"/>
              </a:rPr>
              <a:t>04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of</a:t>
            </a:r>
            <a:r>
              <a:rPr sz="2800" b="1" spc="-1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A/B/C (4C)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00"/>
              </a:lnSpc>
            </a:pPr>
            <a:r>
              <a:rPr sz="2800" b="1" spc="-25" dirty="0">
                <a:latin typeface="Times New Roman"/>
                <a:cs typeface="Times New Roman"/>
              </a:rPr>
              <a:t>OR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  <a:spcBef>
                <a:spcPts val="60"/>
              </a:spcBef>
            </a:pPr>
            <a:r>
              <a:rPr sz="2800" b="1" spc="-10" dirty="0">
                <a:latin typeface="Times New Roman"/>
                <a:cs typeface="Times New Roman"/>
              </a:rPr>
              <a:t>GE-</a:t>
            </a:r>
            <a:r>
              <a:rPr sz="2800" b="1" dirty="0">
                <a:latin typeface="Times New Roman"/>
                <a:cs typeface="Times New Roman"/>
              </a:rPr>
              <a:t>06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</a:pPr>
            <a:r>
              <a:rPr sz="2800" b="1" dirty="0">
                <a:latin typeface="Times New Roman"/>
                <a:cs typeface="Times New Roman"/>
              </a:rPr>
              <a:t>From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pool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536181" y="3856101"/>
            <a:ext cx="1497965" cy="1787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10"/>
              </a:lnSpc>
              <a:spcBef>
                <a:spcPts val="100"/>
              </a:spcBef>
            </a:pPr>
            <a:r>
              <a:rPr sz="3200" b="1" spc="-10" dirty="0">
                <a:latin typeface="Times New Roman"/>
                <a:cs typeface="Times New Roman"/>
              </a:rPr>
              <a:t>SEC-</a:t>
            </a:r>
            <a:r>
              <a:rPr sz="3200" b="1" spc="-25" dirty="0">
                <a:latin typeface="Times New Roman"/>
                <a:cs typeface="Times New Roman"/>
              </a:rPr>
              <a:t>04</a:t>
            </a:r>
            <a:endParaRPr sz="3200">
              <a:latin typeface="Times New Roman"/>
              <a:cs typeface="Times New Roman"/>
            </a:endParaRPr>
          </a:p>
          <a:p>
            <a:pPr marL="635" algn="ctr">
              <a:lnSpc>
                <a:spcPts val="3329"/>
              </a:lnSpc>
            </a:pPr>
            <a:r>
              <a:rPr sz="2800" b="1" spc="-20" dirty="0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ts val="3279"/>
              </a:lnSpc>
              <a:spcBef>
                <a:spcPts val="265"/>
              </a:spcBef>
            </a:pPr>
            <a:r>
              <a:rPr sz="2800" b="1" spc="-10" dirty="0">
                <a:latin typeface="Cambria"/>
                <a:cs typeface="Cambria"/>
              </a:rPr>
              <a:t>From</a:t>
            </a:r>
            <a:r>
              <a:rPr sz="2800" b="1" spc="-140" dirty="0">
                <a:latin typeface="Cambria"/>
                <a:cs typeface="Cambria"/>
              </a:rPr>
              <a:t> </a:t>
            </a:r>
            <a:r>
              <a:rPr sz="2800" b="1" spc="-25" dirty="0">
                <a:latin typeface="Cambria"/>
                <a:cs typeface="Cambria"/>
              </a:rPr>
              <a:t>the </a:t>
            </a:r>
            <a:r>
              <a:rPr sz="2800" b="1" spc="-20" dirty="0">
                <a:latin typeface="Cambria"/>
                <a:cs typeface="Cambria"/>
              </a:rPr>
              <a:t>Pool</a:t>
            </a:r>
            <a:endParaRPr sz="2800">
              <a:latin typeface="Cambria"/>
              <a:cs typeface="Cambria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411971" y="4241672"/>
            <a:ext cx="1857375" cy="1002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2925" marR="5080" indent="-530860">
              <a:lnSpc>
                <a:spcPct val="100000"/>
              </a:lnSpc>
              <a:spcBef>
                <a:spcPts val="100"/>
              </a:spcBef>
            </a:pPr>
            <a:r>
              <a:rPr sz="3200" b="1" spc="-10" dirty="0">
                <a:latin typeface="Times New Roman"/>
                <a:cs typeface="Times New Roman"/>
              </a:rPr>
              <a:t>Internship </a:t>
            </a:r>
            <a:r>
              <a:rPr sz="3200" b="1" spc="-20" dirty="0">
                <a:latin typeface="Times New Roman"/>
                <a:cs typeface="Times New Roman"/>
              </a:rPr>
              <a:t>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0644631" y="4220336"/>
            <a:ext cx="1308100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4290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ts val="3810"/>
              </a:lnSpc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08684" y="4473066"/>
            <a:ext cx="22091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DSC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B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6</a:t>
            </a:r>
            <a:r>
              <a:rPr sz="2800" b="1" spc="-1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43736" y="5219776"/>
            <a:ext cx="21412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Times New Roman"/>
                <a:cs typeface="Times New Roman"/>
              </a:rPr>
              <a:t>DSC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C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6-</a:t>
            </a: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9615" y="6115913"/>
            <a:ext cx="99434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i="1" dirty="0">
                <a:latin typeface="Times New Roman"/>
                <a:cs typeface="Times New Roman"/>
              </a:rPr>
              <a:t>Students</a:t>
            </a:r>
            <a:r>
              <a:rPr sz="3600" b="1" i="1" spc="-25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on</a:t>
            </a:r>
            <a:r>
              <a:rPr sz="3600" b="1" i="1" spc="-10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exit</a:t>
            </a:r>
            <a:r>
              <a:rPr sz="3600" b="1" i="1" spc="-5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shall</a:t>
            </a:r>
            <a:r>
              <a:rPr sz="3600" b="1" i="1" spc="-10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be</a:t>
            </a:r>
            <a:r>
              <a:rPr sz="3600" b="1" i="1" spc="-5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awarded</a:t>
            </a:r>
            <a:r>
              <a:rPr sz="3600" b="1" i="1" spc="-10" dirty="0">
                <a:latin typeface="Times New Roman"/>
                <a:cs typeface="Times New Roman"/>
              </a:rPr>
              <a:t> </a:t>
            </a:r>
            <a:r>
              <a:rPr sz="3600" b="1" i="1" dirty="0">
                <a:latin typeface="Times New Roman"/>
                <a:cs typeface="Times New Roman"/>
              </a:rPr>
              <a:t>Bachelor's</a:t>
            </a:r>
            <a:r>
              <a:rPr sz="3600" b="1" i="1" spc="-5" dirty="0">
                <a:latin typeface="Times New Roman"/>
                <a:cs typeface="Times New Roman"/>
              </a:rPr>
              <a:t> </a:t>
            </a:r>
            <a:r>
              <a:rPr sz="3600" b="1" i="1" spc="-10" dirty="0">
                <a:latin typeface="Times New Roman"/>
                <a:cs typeface="Times New Roman"/>
              </a:rPr>
              <a:t>Degree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0690352" y="5872073"/>
            <a:ext cx="1308100" cy="1054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550" algn="ctr">
              <a:lnSpc>
                <a:spcPts val="4285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120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ts val="3804"/>
              </a:lnSpc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-6350" y="31750"/>
            <a:ext cx="2486025" cy="588645"/>
            <a:chOff x="-6350" y="31750"/>
            <a:chExt cx="2486025" cy="588645"/>
          </a:xfrm>
        </p:grpSpPr>
        <p:sp>
          <p:nvSpPr>
            <p:cNvPr id="51" name="object 51"/>
            <p:cNvSpPr/>
            <p:nvPr/>
          </p:nvSpPr>
          <p:spPr>
            <a:xfrm>
              <a:off x="0" y="38100"/>
              <a:ext cx="2473325" cy="575945"/>
            </a:xfrm>
            <a:custGeom>
              <a:avLst/>
              <a:gdLst/>
              <a:ahLst/>
              <a:cxnLst/>
              <a:rect l="l" t="t" r="r" b="b"/>
              <a:pathLst>
                <a:path w="2473325" h="575945">
                  <a:moveTo>
                    <a:pt x="1236662" y="0"/>
                  </a:moveTo>
                  <a:lnTo>
                    <a:pt x="1163998" y="488"/>
                  </a:lnTo>
                  <a:lnTo>
                    <a:pt x="1092440" y="1937"/>
                  </a:lnTo>
                  <a:lnTo>
                    <a:pt x="1022104" y="4317"/>
                  </a:lnTo>
                  <a:lnTo>
                    <a:pt x="953106" y="7604"/>
                  </a:lnTo>
                  <a:lnTo>
                    <a:pt x="885561" y="11769"/>
                  </a:lnTo>
                  <a:lnTo>
                    <a:pt x="819586" y="16786"/>
                  </a:lnTo>
                  <a:lnTo>
                    <a:pt x="755296" y="22627"/>
                  </a:lnTo>
                  <a:lnTo>
                    <a:pt x="692808" y="29267"/>
                  </a:lnTo>
                  <a:lnTo>
                    <a:pt x="632238" y="36676"/>
                  </a:lnTo>
                  <a:lnTo>
                    <a:pt x="573701" y="44830"/>
                  </a:lnTo>
                  <a:lnTo>
                    <a:pt x="517314" y="53701"/>
                  </a:lnTo>
                  <a:lnTo>
                    <a:pt x="463192" y="63261"/>
                  </a:lnTo>
                  <a:lnTo>
                    <a:pt x="411452" y="73484"/>
                  </a:lnTo>
                  <a:lnTo>
                    <a:pt x="362209" y="84343"/>
                  </a:lnTo>
                  <a:lnTo>
                    <a:pt x="315580" y="95811"/>
                  </a:lnTo>
                  <a:lnTo>
                    <a:pt x="271681" y="107861"/>
                  </a:lnTo>
                  <a:lnTo>
                    <a:pt x="230626" y="120466"/>
                  </a:lnTo>
                  <a:lnTo>
                    <a:pt x="192533" y="133599"/>
                  </a:lnTo>
                  <a:lnTo>
                    <a:pt x="125696" y="161341"/>
                  </a:lnTo>
                  <a:lnTo>
                    <a:pt x="72096" y="190872"/>
                  </a:lnTo>
                  <a:lnTo>
                    <a:pt x="32661" y="221975"/>
                  </a:lnTo>
                  <a:lnTo>
                    <a:pt x="8320" y="254435"/>
                  </a:lnTo>
                  <a:lnTo>
                    <a:pt x="0" y="288035"/>
                  </a:lnTo>
                  <a:lnTo>
                    <a:pt x="2099" y="304952"/>
                  </a:lnTo>
                  <a:lnTo>
                    <a:pt x="32660" y="354049"/>
                  </a:lnTo>
                  <a:lnTo>
                    <a:pt x="72095" y="385134"/>
                  </a:lnTo>
                  <a:lnTo>
                    <a:pt x="125695" y="414649"/>
                  </a:lnTo>
                  <a:lnTo>
                    <a:pt x="192532" y="442378"/>
                  </a:lnTo>
                  <a:lnTo>
                    <a:pt x="230625" y="455506"/>
                  </a:lnTo>
                  <a:lnTo>
                    <a:pt x="271679" y="468106"/>
                  </a:lnTo>
                  <a:lnTo>
                    <a:pt x="315579" y="480152"/>
                  </a:lnTo>
                  <a:lnTo>
                    <a:pt x="362208" y="491617"/>
                  </a:lnTo>
                  <a:lnTo>
                    <a:pt x="411451" y="502472"/>
                  </a:lnTo>
                  <a:lnTo>
                    <a:pt x="463191" y="512693"/>
                  </a:lnTo>
                  <a:lnTo>
                    <a:pt x="517313" y="522251"/>
                  </a:lnTo>
                  <a:lnTo>
                    <a:pt x="573700" y="531120"/>
                  </a:lnTo>
                  <a:lnTo>
                    <a:pt x="632237" y="539272"/>
                  </a:lnTo>
                  <a:lnTo>
                    <a:pt x="692808" y="546680"/>
                  </a:lnTo>
                  <a:lnTo>
                    <a:pt x="755296" y="553319"/>
                  </a:lnTo>
                  <a:lnTo>
                    <a:pt x="819585" y="559159"/>
                  </a:lnTo>
                  <a:lnTo>
                    <a:pt x="885561" y="564176"/>
                  </a:lnTo>
                  <a:lnTo>
                    <a:pt x="953106" y="568340"/>
                  </a:lnTo>
                  <a:lnTo>
                    <a:pt x="1022104" y="571627"/>
                  </a:lnTo>
                  <a:lnTo>
                    <a:pt x="1092440" y="574007"/>
                  </a:lnTo>
                  <a:lnTo>
                    <a:pt x="1163998" y="575456"/>
                  </a:lnTo>
                  <a:lnTo>
                    <a:pt x="1236662" y="575945"/>
                  </a:lnTo>
                  <a:lnTo>
                    <a:pt x="1309321" y="575456"/>
                  </a:lnTo>
                  <a:lnTo>
                    <a:pt x="1380874" y="574007"/>
                  </a:lnTo>
                  <a:lnTo>
                    <a:pt x="1451207" y="571627"/>
                  </a:lnTo>
                  <a:lnTo>
                    <a:pt x="1520202" y="568340"/>
                  </a:lnTo>
                  <a:lnTo>
                    <a:pt x="1587745" y="564176"/>
                  </a:lnTo>
                  <a:lnTo>
                    <a:pt x="1653719" y="559159"/>
                  </a:lnTo>
                  <a:lnTo>
                    <a:pt x="1718007" y="553319"/>
                  </a:lnTo>
                  <a:lnTo>
                    <a:pt x="1780494" y="546680"/>
                  </a:lnTo>
                  <a:lnTo>
                    <a:pt x="1841064" y="539272"/>
                  </a:lnTo>
                  <a:lnTo>
                    <a:pt x="1899601" y="531120"/>
                  </a:lnTo>
                  <a:lnTo>
                    <a:pt x="1955989" y="522251"/>
                  </a:lnTo>
                  <a:lnTo>
                    <a:pt x="2010111" y="512693"/>
                  </a:lnTo>
                  <a:lnTo>
                    <a:pt x="2061853" y="502472"/>
                  </a:lnTo>
                  <a:lnTo>
                    <a:pt x="2111097" y="491617"/>
                  </a:lnTo>
                  <a:lnTo>
                    <a:pt x="2157727" y="480152"/>
                  </a:lnTo>
                  <a:lnTo>
                    <a:pt x="2201629" y="468106"/>
                  </a:lnTo>
                  <a:lnTo>
                    <a:pt x="2242685" y="455506"/>
                  </a:lnTo>
                  <a:lnTo>
                    <a:pt x="2280779" y="442378"/>
                  </a:lnTo>
                  <a:lnTo>
                    <a:pt x="2347620" y="414649"/>
                  </a:lnTo>
                  <a:lnTo>
                    <a:pt x="2401224" y="385134"/>
                  </a:lnTo>
                  <a:lnTo>
                    <a:pt x="2440661" y="354049"/>
                  </a:lnTo>
                  <a:lnTo>
                    <a:pt x="2465004" y="321611"/>
                  </a:lnTo>
                  <a:lnTo>
                    <a:pt x="2473325" y="288035"/>
                  </a:lnTo>
                  <a:lnTo>
                    <a:pt x="2471225" y="271106"/>
                  </a:lnTo>
                  <a:lnTo>
                    <a:pt x="2440661" y="221975"/>
                  </a:lnTo>
                  <a:lnTo>
                    <a:pt x="2401224" y="190872"/>
                  </a:lnTo>
                  <a:lnTo>
                    <a:pt x="2347620" y="161341"/>
                  </a:lnTo>
                  <a:lnTo>
                    <a:pt x="2280779" y="133599"/>
                  </a:lnTo>
                  <a:lnTo>
                    <a:pt x="2242685" y="120466"/>
                  </a:lnTo>
                  <a:lnTo>
                    <a:pt x="2201629" y="107861"/>
                  </a:lnTo>
                  <a:lnTo>
                    <a:pt x="2157727" y="95811"/>
                  </a:lnTo>
                  <a:lnTo>
                    <a:pt x="2111097" y="84343"/>
                  </a:lnTo>
                  <a:lnTo>
                    <a:pt x="2061853" y="73484"/>
                  </a:lnTo>
                  <a:lnTo>
                    <a:pt x="2010111" y="63261"/>
                  </a:lnTo>
                  <a:lnTo>
                    <a:pt x="1955989" y="53701"/>
                  </a:lnTo>
                  <a:lnTo>
                    <a:pt x="1899601" y="44830"/>
                  </a:lnTo>
                  <a:lnTo>
                    <a:pt x="1841064" y="36676"/>
                  </a:lnTo>
                  <a:lnTo>
                    <a:pt x="1780494" y="29267"/>
                  </a:lnTo>
                  <a:lnTo>
                    <a:pt x="1718007" y="22627"/>
                  </a:lnTo>
                  <a:lnTo>
                    <a:pt x="1653719" y="16786"/>
                  </a:lnTo>
                  <a:lnTo>
                    <a:pt x="1587745" y="11769"/>
                  </a:lnTo>
                  <a:lnTo>
                    <a:pt x="1520202" y="7604"/>
                  </a:lnTo>
                  <a:lnTo>
                    <a:pt x="1451207" y="4317"/>
                  </a:lnTo>
                  <a:lnTo>
                    <a:pt x="1380874" y="1937"/>
                  </a:lnTo>
                  <a:lnTo>
                    <a:pt x="1309321" y="488"/>
                  </a:lnTo>
                  <a:lnTo>
                    <a:pt x="123666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0" y="38100"/>
              <a:ext cx="2473325" cy="575945"/>
            </a:xfrm>
            <a:custGeom>
              <a:avLst/>
              <a:gdLst/>
              <a:ahLst/>
              <a:cxnLst/>
              <a:rect l="l" t="t" r="r" b="b"/>
              <a:pathLst>
                <a:path w="2473325" h="575945">
                  <a:moveTo>
                    <a:pt x="0" y="288035"/>
                  </a:moveTo>
                  <a:lnTo>
                    <a:pt x="18546" y="238049"/>
                  </a:lnTo>
                  <a:lnTo>
                    <a:pt x="50550" y="206240"/>
                  </a:lnTo>
                  <a:lnTo>
                    <a:pt x="97183" y="175896"/>
                  </a:lnTo>
                  <a:lnTo>
                    <a:pt x="157518" y="147233"/>
                  </a:lnTo>
                  <a:lnTo>
                    <a:pt x="230626" y="120466"/>
                  </a:lnTo>
                  <a:lnTo>
                    <a:pt x="271681" y="107861"/>
                  </a:lnTo>
                  <a:lnTo>
                    <a:pt x="315580" y="95811"/>
                  </a:lnTo>
                  <a:lnTo>
                    <a:pt x="362209" y="84343"/>
                  </a:lnTo>
                  <a:lnTo>
                    <a:pt x="411452" y="73484"/>
                  </a:lnTo>
                  <a:lnTo>
                    <a:pt x="463192" y="63261"/>
                  </a:lnTo>
                  <a:lnTo>
                    <a:pt x="517314" y="53701"/>
                  </a:lnTo>
                  <a:lnTo>
                    <a:pt x="573701" y="44830"/>
                  </a:lnTo>
                  <a:lnTo>
                    <a:pt x="632238" y="36676"/>
                  </a:lnTo>
                  <a:lnTo>
                    <a:pt x="692808" y="29267"/>
                  </a:lnTo>
                  <a:lnTo>
                    <a:pt x="755296" y="22627"/>
                  </a:lnTo>
                  <a:lnTo>
                    <a:pt x="819586" y="16786"/>
                  </a:lnTo>
                  <a:lnTo>
                    <a:pt x="885561" y="11769"/>
                  </a:lnTo>
                  <a:lnTo>
                    <a:pt x="953106" y="7604"/>
                  </a:lnTo>
                  <a:lnTo>
                    <a:pt x="1022104" y="4317"/>
                  </a:lnTo>
                  <a:lnTo>
                    <a:pt x="1092440" y="1937"/>
                  </a:lnTo>
                  <a:lnTo>
                    <a:pt x="1163998" y="488"/>
                  </a:lnTo>
                  <a:lnTo>
                    <a:pt x="1236662" y="0"/>
                  </a:lnTo>
                  <a:lnTo>
                    <a:pt x="1309321" y="488"/>
                  </a:lnTo>
                  <a:lnTo>
                    <a:pt x="1380874" y="1937"/>
                  </a:lnTo>
                  <a:lnTo>
                    <a:pt x="1451207" y="4317"/>
                  </a:lnTo>
                  <a:lnTo>
                    <a:pt x="1520202" y="7604"/>
                  </a:lnTo>
                  <a:lnTo>
                    <a:pt x="1587745" y="11769"/>
                  </a:lnTo>
                  <a:lnTo>
                    <a:pt x="1653719" y="16786"/>
                  </a:lnTo>
                  <a:lnTo>
                    <a:pt x="1718007" y="22627"/>
                  </a:lnTo>
                  <a:lnTo>
                    <a:pt x="1780494" y="29267"/>
                  </a:lnTo>
                  <a:lnTo>
                    <a:pt x="1841064" y="36676"/>
                  </a:lnTo>
                  <a:lnTo>
                    <a:pt x="1899601" y="44830"/>
                  </a:lnTo>
                  <a:lnTo>
                    <a:pt x="1955989" y="53701"/>
                  </a:lnTo>
                  <a:lnTo>
                    <a:pt x="2010111" y="63261"/>
                  </a:lnTo>
                  <a:lnTo>
                    <a:pt x="2061853" y="73484"/>
                  </a:lnTo>
                  <a:lnTo>
                    <a:pt x="2111097" y="84343"/>
                  </a:lnTo>
                  <a:lnTo>
                    <a:pt x="2157727" y="95811"/>
                  </a:lnTo>
                  <a:lnTo>
                    <a:pt x="2201629" y="107861"/>
                  </a:lnTo>
                  <a:lnTo>
                    <a:pt x="2242685" y="120466"/>
                  </a:lnTo>
                  <a:lnTo>
                    <a:pt x="2280779" y="133599"/>
                  </a:lnTo>
                  <a:lnTo>
                    <a:pt x="2347620" y="161341"/>
                  </a:lnTo>
                  <a:lnTo>
                    <a:pt x="2401224" y="190872"/>
                  </a:lnTo>
                  <a:lnTo>
                    <a:pt x="2440661" y="221975"/>
                  </a:lnTo>
                  <a:lnTo>
                    <a:pt x="2465004" y="254435"/>
                  </a:lnTo>
                  <a:lnTo>
                    <a:pt x="2473325" y="288035"/>
                  </a:lnTo>
                  <a:lnTo>
                    <a:pt x="2471225" y="304952"/>
                  </a:lnTo>
                  <a:lnTo>
                    <a:pt x="2465004" y="321611"/>
                  </a:lnTo>
                  <a:lnTo>
                    <a:pt x="2440661" y="354049"/>
                  </a:lnTo>
                  <a:lnTo>
                    <a:pt x="2401224" y="385134"/>
                  </a:lnTo>
                  <a:lnTo>
                    <a:pt x="2347620" y="414649"/>
                  </a:lnTo>
                  <a:lnTo>
                    <a:pt x="2280779" y="442378"/>
                  </a:lnTo>
                  <a:lnTo>
                    <a:pt x="2242685" y="455506"/>
                  </a:lnTo>
                  <a:lnTo>
                    <a:pt x="2201629" y="468106"/>
                  </a:lnTo>
                  <a:lnTo>
                    <a:pt x="2157727" y="480152"/>
                  </a:lnTo>
                  <a:lnTo>
                    <a:pt x="2111097" y="491616"/>
                  </a:lnTo>
                  <a:lnTo>
                    <a:pt x="2061853" y="502472"/>
                  </a:lnTo>
                  <a:lnTo>
                    <a:pt x="2010111" y="512693"/>
                  </a:lnTo>
                  <a:lnTo>
                    <a:pt x="1955989" y="522251"/>
                  </a:lnTo>
                  <a:lnTo>
                    <a:pt x="1899601" y="531120"/>
                  </a:lnTo>
                  <a:lnTo>
                    <a:pt x="1841064" y="539272"/>
                  </a:lnTo>
                  <a:lnTo>
                    <a:pt x="1780494" y="546680"/>
                  </a:lnTo>
                  <a:lnTo>
                    <a:pt x="1718007" y="553319"/>
                  </a:lnTo>
                  <a:lnTo>
                    <a:pt x="1653719" y="559159"/>
                  </a:lnTo>
                  <a:lnTo>
                    <a:pt x="1587745" y="564176"/>
                  </a:lnTo>
                  <a:lnTo>
                    <a:pt x="1520202" y="568340"/>
                  </a:lnTo>
                  <a:lnTo>
                    <a:pt x="1451207" y="571627"/>
                  </a:lnTo>
                  <a:lnTo>
                    <a:pt x="1380874" y="574007"/>
                  </a:lnTo>
                  <a:lnTo>
                    <a:pt x="1309321" y="575456"/>
                  </a:lnTo>
                  <a:lnTo>
                    <a:pt x="1236662" y="575945"/>
                  </a:lnTo>
                  <a:lnTo>
                    <a:pt x="1163998" y="575456"/>
                  </a:lnTo>
                  <a:lnTo>
                    <a:pt x="1092440" y="574007"/>
                  </a:lnTo>
                  <a:lnTo>
                    <a:pt x="1022104" y="571627"/>
                  </a:lnTo>
                  <a:lnTo>
                    <a:pt x="953106" y="568340"/>
                  </a:lnTo>
                  <a:lnTo>
                    <a:pt x="885561" y="564176"/>
                  </a:lnTo>
                  <a:lnTo>
                    <a:pt x="819585" y="559159"/>
                  </a:lnTo>
                  <a:lnTo>
                    <a:pt x="755296" y="553319"/>
                  </a:lnTo>
                  <a:lnTo>
                    <a:pt x="692808" y="546680"/>
                  </a:lnTo>
                  <a:lnTo>
                    <a:pt x="632237" y="539272"/>
                  </a:lnTo>
                  <a:lnTo>
                    <a:pt x="573700" y="531120"/>
                  </a:lnTo>
                  <a:lnTo>
                    <a:pt x="517313" y="522251"/>
                  </a:lnTo>
                  <a:lnTo>
                    <a:pt x="463191" y="512693"/>
                  </a:lnTo>
                  <a:lnTo>
                    <a:pt x="411451" y="502472"/>
                  </a:lnTo>
                  <a:lnTo>
                    <a:pt x="362208" y="491617"/>
                  </a:lnTo>
                  <a:lnTo>
                    <a:pt x="315579" y="480152"/>
                  </a:lnTo>
                  <a:lnTo>
                    <a:pt x="271679" y="468106"/>
                  </a:lnTo>
                  <a:lnTo>
                    <a:pt x="230625" y="455506"/>
                  </a:lnTo>
                  <a:lnTo>
                    <a:pt x="192532" y="442378"/>
                  </a:lnTo>
                  <a:lnTo>
                    <a:pt x="125695" y="414649"/>
                  </a:lnTo>
                  <a:lnTo>
                    <a:pt x="72095" y="385134"/>
                  </a:lnTo>
                  <a:lnTo>
                    <a:pt x="32660" y="354049"/>
                  </a:lnTo>
                  <a:lnTo>
                    <a:pt x="8319" y="321611"/>
                  </a:lnTo>
                  <a:lnTo>
                    <a:pt x="0" y="288035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3" name="object 53"/>
          <p:cNvSpPr txBox="1"/>
          <p:nvPr/>
        </p:nvSpPr>
        <p:spPr>
          <a:xfrm>
            <a:off x="446023" y="78740"/>
            <a:ext cx="15805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C000"/>
                </a:solidFill>
                <a:latin typeface="Arial Black"/>
                <a:cs typeface="Arial Black"/>
              </a:rPr>
              <a:t>3</a:t>
            </a:r>
            <a:r>
              <a:rPr sz="2400" dirty="0">
                <a:solidFill>
                  <a:srgbClr val="FFC000"/>
                </a:solidFill>
                <a:latin typeface="Arial Black"/>
                <a:cs typeface="Arial Black"/>
              </a:rPr>
              <a:t>rd</a:t>
            </a:r>
            <a:r>
              <a:rPr sz="2400" spc="40" dirty="0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sz="2800" spc="-60" dirty="0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61644"/>
            <a:ext cx="12192000" cy="750570"/>
          </a:xfrm>
          <a:custGeom>
            <a:avLst/>
            <a:gdLst/>
            <a:ahLst/>
            <a:cxnLst/>
            <a:rect l="l" t="t" r="r" b="b"/>
            <a:pathLst>
              <a:path w="12192000" h="750569">
                <a:moveTo>
                  <a:pt x="0" y="750569"/>
                </a:moveTo>
                <a:lnTo>
                  <a:pt x="12192000" y="750569"/>
                </a:lnTo>
                <a:lnTo>
                  <a:pt x="12192000" y="0"/>
                </a:lnTo>
                <a:lnTo>
                  <a:pt x="0" y="0"/>
                </a:lnTo>
                <a:lnTo>
                  <a:pt x="0" y="750569"/>
                </a:lnTo>
                <a:close/>
              </a:path>
            </a:pathLst>
          </a:custGeom>
          <a:solidFill>
            <a:srgbClr val="FF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5845175"/>
            <a:ext cx="12192000" cy="1012825"/>
          </a:xfrm>
          <a:custGeom>
            <a:avLst/>
            <a:gdLst/>
            <a:ahLst/>
            <a:cxnLst/>
            <a:rect l="l" t="t" r="r" b="b"/>
            <a:pathLst>
              <a:path w="12192000" h="1012825">
                <a:moveTo>
                  <a:pt x="12192000" y="0"/>
                </a:moveTo>
                <a:lnTo>
                  <a:pt x="10748010" y="0"/>
                </a:lnTo>
                <a:lnTo>
                  <a:pt x="0" y="0"/>
                </a:lnTo>
                <a:lnTo>
                  <a:pt x="0" y="1012825"/>
                </a:lnTo>
                <a:lnTo>
                  <a:pt x="10748010" y="1012825"/>
                </a:lnTo>
                <a:lnTo>
                  <a:pt x="12192000" y="1012825"/>
                </a:lnTo>
                <a:lnTo>
                  <a:pt x="12192000" y="0"/>
                </a:lnTo>
                <a:close/>
              </a:path>
            </a:pathLst>
          </a:custGeom>
          <a:solidFill>
            <a:srgbClr val="A2FD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1750" y="509651"/>
            <a:ext cx="2425065" cy="624840"/>
            <a:chOff x="31750" y="509651"/>
            <a:chExt cx="2425065" cy="624840"/>
          </a:xfrm>
        </p:grpSpPr>
        <p:sp>
          <p:nvSpPr>
            <p:cNvPr id="5" name="object 5"/>
            <p:cNvSpPr/>
            <p:nvPr/>
          </p:nvSpPr>
          <p:spPr>
            <a:xfrm>
              <a:off x="38100" y="516001"/>
              <a:ext cx="2412365" cy="612140"/>
            </a:xfrm>
            <a:custGeom>
              <a:avLst/>
              <a:gdLst/>
              <a:ahLst/>
              <a:cxnLst/>
              <a:rect l="l" t="t" r="r" b="b"/>
              <a:pathLst>
                <a:path w="2412365" h="612140">
                  <a:moveTo>
                    <a:pt x="1206004" y="0"/>
                  </a:moveTo>
                  <a:lnTo>
                    <a:pt x="1132537" y="558"/>
                  </a:lnTo>
                  <a:lnTo>
                    <a:pt x="1060234" y="2211"/>
                  </a:lnTo>
                  <a:lnTo>
                    <a:pt x="989222" y="4926"/>
                  </a:lnTo>
                  <a:lnTo>
                    <a:pt x="919626" y="8673"/>
                  </a:lnTo>
                  <a:lnTo>
                    <a:pt x="851572" y="13419"/>
                  </a:lnTo>
                  <a:lnTo>
                    <a:pt x="785188" y="19132"/>
                  </a:lnTo>
                  <a:lnTo>
                    <a:pt x="720598" y="25780"/>
                  </a:lnTo>
                  <a:lnTo>
                    <a:pt x="657930" y="33332"/>
                  </a:lnTo>
                  <a:lnTo>
                    <a:pt x="597308" y="41754"/>
                  </a:lnTo>
                  <a:lnTo>
                    <a:pt x="538860" y="51016"/>
                  </a:lnTo>
                  <a:lnTo>
                    <a:pt x="482712" y="61086"/>
                  </a:lnTo>
                  <a:lnTo>
                    <a:pt x="428989" y="71931"/>
                  </a:lnTo>
                  <a:lnTo>
                    <a:pt x="377818" y="83519"/>
                  </a:lnTo>
                  <a:lnTo>
                    <a:pt x="329325" y="95819"/>
                  </a:lnTo>
                  <a:lnTo>
                    <a:pt x="283636" y="108799"/>
                  </a:lnTo>
                  <a:lnTo>
                    <a:pt x="240877" y="122426"/>
                  </a:lnTo>
                  <a:lnTo>
                    <a:pt x="201174" y="136669"/>
                  </a:lnTo>
                  <a:lnTo>
                    <a:pt x="164654" y="151496"/>
                  </a:lnTo>
                  <a:lnTo>
                    <a:pt x="101666" y="182774"/>
                  </a:lnTo>
                  <a:lnTo>
                    <a:pt x="52922" y="216004"/>
                  </a:lnTo>
                  <a:lnTo>
                    <a:pt x="19430" y="250931"/>
                  </a:lnTo>
                  <a:lnTo>
                    <a:pt x="2201" y="287298"/>
                  </a:lnTo>
                  <a:lnTo>
                    <a:pt x="0" y="305943"/>
                  </a:lnTo>
                  <a:lnTo>
                    <a:pt x="2200" y="324587"/>
                  </a:lnTo>
                  <a:lnTo>
                    <a:pt x="19430" y="360954"/>
                  </a:lnTo>
                  <a:lnTo>
                    <a:pt x="52921" y="395881"/>
                  </a:lnTo>
                  <a:lnTo>
                    <a:pt x="101665" y="429111"/>
                  </a:lnTo>
                  <a:lnTo>
                    <a:pt x="164653" y="460389"/>
                  </a:lnTo>
                  <a:lnTo>
                    <a:pt x="201173" y="475216"/>
                  </a:lnTo>
                  <a:lnTo>
                    <a:pt x="240876" y="489459"/>
                  </a:lnTo>
                  <a:lnTo>
                    <a:pt x="283635" y="503086"/>
                  </a:lnTo>
                  <a:lnTo>
                    <a:pt x="329324" y="516066"/>
                  </a:lnTo>
                  <a:lnTo>
                    <a:pt x="377817" y="528366"/>
                  </a:lnTo>
                  <a:lnTo>
                    <a:pt x="428988" y="539954"/>
                  </a:lnTo>
                  <a:lnTo>
                    <a:pt x="482711" y="550799"/>
                  </a:lnTo>
                  <a:lnTo>
                    <a:pt x="538860" y="560869"/>
                  </a:lnTo>
                  <a:lnTo>
                    <a:pt x="597308" y="570131"/>
                  </a:lnTo>
                  <a:lnTo>
                    <a:pt x="657929" y="578553"/>
                  </a:lnTo>
                  <a:lnTo>
                    <a:pt x="720598" y="586105"/>
                  </a:lnTo>
                  <a:lnTo>
                    <a:pt x="785188" y="592753"/>
                  </a:lnTo>
                  <a:lnTo>
                    <a:pt x="851572" y="598466"/>
                  </a:lnTo>
                  <a:lnTo>
                    <a:pt x="919626" y="603212"/>
                  </a:lnTo>
                  <a:lnTo>
                    <a:pt x="989222" y="606959"/>
                  </a:lnTo>
                  <a:lnTo>
                    <a:pt x="1060234" y="609674"/>
                  </a:lnTo>
                  <a:lnTo>
                    <a:pt x="1132537" y="611327"/>
                  </a:lnTo>
                  <a:lnTo>
                    <a:pt x="1206004" y="611886"/>
                  </a:lnTo>
                  <a:lnTo>
                    <a:pt x="1279475" y="611327"/>
                  </a:lnTo>
                  <a:lnTo>
                    <a:pt x="1351781" y="609674"/>
                  </a:lnTo>
                  <a:lnTo>
                    <a:pt x="1422796" y="606959"/>
                  </a:lnTo>
                  <a:lnTo>
                    <a:pt x="1492394" y="603212"/>
                  </a:lnTo>
                  <a:lnTo>
                    <a:pt x="1560448" y="598466"/>
                  </a:lnTo>
                  <a:lnTo>
                    <a:pt x="1626833" y="592753"/>
                  </a:lnTo>
                  <a:lnTo>
                    <a:pt x="1691423" y="586105"/>
                  </a:lnTo>
                  <a:lnTo>
                    <a:pt x="1754091" y="578553"/>
                  </a:lnTo>
                  <a:lnTo>
                    <a:pt x="1814711" y="570131"/>
                  </a:lnTo>
                  <a:lnTo>
                    <a:pt x="1873158" y="560869"/>
                  </a:lnTo>
                  <a:lnTo>
                    <a:pt x="1929304" y="550799"/>
                  </a:lnTo>
                  <a:lnTo>
                    <a:pt x="1983025" y="539954"/>
                  </a:lnTo>
                  <a:lnTo>
                    <a:pt x="2034194" y="528366"/>
                  </a:lnTo>
                  <a:lnTo>
                    <a:pt x="2082685" y="516066"/>
                  </a:lnTo>
                  <a:lnTo>
                    <a:pt x="2128371" y="503086"/>
                  </a:lnTo>
                  <a:lnTo>
                    <a:pt x="2171128" y="489459"/>
                  </a:lnTo>
                  <a:lnTo>
                    <a:pt x="2210828" y="475216"/>
                  </a:lnTo>
                  <a:lnTo>
                    <a:pt x="2247345" y="460389"/>
                  </a:lnTo>
                  <a:lnTo>
                    <a:pt x="2310328" y="429111"/>
                  </a:lnTo>
                  <a:lnTo>
                    <a:pt x="2359068" y="395881"/>
                  </a:lnTo>
                  <a:lnTo>
                    <a:pt x="2392555" y="360954"/>
                  </a:lnTo>
                  <a:lnTo>
                    <a:pt x="2409783" y="324587"/>
                  </a:lnTo>
                  <a:lnTo>
                    <a:pt x="2411984" y="305943"/>
                  </a:lnTo>
                  <a:lnTo>
                    <a:pt x="2409783" y="287298"/>
                  </a:lnTo>
                  <a:lnTo>
                    <a:pt x="2392555" y="250931"/>
                  </a:lnTo>
                  <a:lnTo>
                    <a:pt x="2359068" y="216004"/>
                  </a:lnTo>
                  <a:lnTo>
                    <a:pt x="2310328" y="182774"/>
                  </a:lnTo>
                  <a:lnTo>
                    <a:pt x="2247345" y="151496"/>
                  </a:lnTo>
                  <a:lnTo>
                    <a:pt x="2210828" y="136669"/>
                  </a:lnTo>
                  <a:lnTo>
                    <a:pt x="2171128" y="122426"/>
                  </a:lnTo>
                  <a:lnTo>
                    <a:pt x="2128371" y="108799"/>
                  </a:lnTo>
                  <a:lnTo>
                    <a:pt x="2082685" y="95819"/>
                  </a:lnTo>
                  <a:lnTo>
                    <a:pt x="2034194" y="83519"/>
                  </a:lnTo>
                  <a:lnTo>
                    <a:pt x="1983025" y="71931"/>
                  </a:lnTo>
                  <a:lnTo>
                    <a:pt x="1929304" y="61086"/>
                  </a:lnTo>
                  <a:lnTo>
                    <a:pt x="1873158" y="51016"/>
                  </a:lnTo>
                  <a:lnTo>
                    <a:pt x="1814711" y="41754"/>
                  </a:lnTo>
                  <a:lnTo>
                    <a:pt x="1754091" y="33332"/>
                  </a:lnTo>
                  <a:lnTo>
                    <a:pt x="1691423" y="25780"/>
                  </a:lnTo>
                  <a:lnTo>
                    <a:pt x="1626833" y="19132"/>
                  </a:lnTo>
                  <a:lnTo>
                    <a:pt x="1560448" y="13419"/>
                  </a:lnTo>
                  <a:lnTo>
                    <a:pt x="1492394" y="8673"/>
                  </a:lnTo>
                  <a:lnTo>
                    <a:pt x="1422796" y="4926"/>
                  </a:lnTo>
                  <a:lnTo>
                    <a:pt x="1351781" y="2211"/>
                  </a:lnTo>
                  <a:lnTo>
                    <a:pt x="1279475" y="558"/>
                  </a:lnTo>
                  <a:lnTo>
                    <a:pt x="1206004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8100" y="516001"/>
              <a:ext cx="2412365" cy="612140"/>
            </a:xfrm>
            <a:custGeom>
              <a:avLst/>
              <a:gdLst/>
              <a:ahLst/>
              <a:cxnLst/>
              <a:rect l="l" t="t" r="r" b="b"/>
              <a:pathLst>
                <a:path w="2412365" h="612140">
                  <a:moveTo>
                    <a:pt x="0" y="305943"/>
                  </a:moveTo>
                  <a:lnTo>
                    <a:pt x="19430" y="250931"/>
                  </a:lnTo>
                  <a:lnTo>
                    <a:pt x="52922" y="216004"/>
                  </a:lnTo>
                  <a:lnTo>
                    <a:pt x="101666" y="182774"/>
                  </a:lnTo>
                  <a:lnTo>
                    <a:pt x="164654" y="151496"/>
                  </a:lnTo>
                  <a:lnTo>
                    <a:pt x="201174" y="136669"/>
                  </a:lnTo>
                  <a:lnTo>
                    <a:pt x="240877" y="122426"/>
                  </a:lnTo>
                  <a:lnTo>
                    <a:pt x="283636" y="108799"/>
                  </a:lnTo>
                  <a:lnTo>
                    <a:pt x="329325" y="95819"/>
                  </a:lnTo>
                  <a:lnTo>
                    <a:pt x="377818" y="83519"/>
                  </a:lnTo>
                  <a:lnTo>
                    <a:pt x="428989" y="71931"/>
                  </a:lnTo>
                  <a:lnTo>
                    <a:pt x="482712" y="61086"/>
                  </a:lnTo>
                  <a:lnTo>
                    <a:pt x="538860" y="51016"/>
                  </a:lnTo>
                  <a:lnTo>
                    <a:pt x="597308" y="41754"/>
                  </a:lnTo>
                  <a:lnTo>
                    <a:pt x="657930" y="33332"/>
                  </a:lnTo>
                  <a:lnTo>
                    <a:pt x="720598" y="25780"/>
                  </a:lnTo>
                  <a:lnTo>
                    <a:pt x="785188" y="19132"/>
                  </a:lnTo>
                  <a:lnTo>
                    <a:pt x="851572" y="13419"/>
                  </a:lnTo>
                  <a:lnTo>
                    <a:pt x="919626" y="8673"/>
                  </a:lnTo>
                  <a:lnTo>
                    <a:pt x="989222" y="4926"/>
                  </a:lnTo>
                  <a:lnTo>
                    <a:pt x="1060234" y="2211"/>
                  </a:lnTo>
                  <a:lnTo>
                    <a:pt x="1132537" y="558"/>
                  </a:lnTo>
                  <a:lnTo>
                    <a:pt x="1206004" y="0"/>
                  </a:lnTo>
                  <a:lnTo>
                    <a:pt x="1279475" y="558"/>
                  </a:lnTo>
                  <a:lnTo>
                    <a:pt x="1351781" y="2211"/>
                  </a:lnTo>
                  <a:lnTo>
                    <a:pt x="1422796" y="4926"/>
                  </a:lnTo>
                  <a:lnTo>
                    <a:pt x="1492394" y="8673"/>
                  </a:lnTo>
                  <a:lnTo>
                    <a:pt x="1560448" y="13419"/>
                  </a:lnTo>
                  <a:lnTo>
                    <a:pt x="1626833" y="19132"/>
                  </a:lnTo>
                  <a:lnTo>
                    <a:pt x="1691423" y="25780"/>
                  </a:lnTo>
                  <a:lnTo>
                    <a:pt x="1754091" y="33332"/>
                  </a:lnTo>
                  <a:lnTo>
                    <a:pt x="1814711" y="41754"/>
                  </a:lnTo>
                  <a:lnTo>
                    <a:pt x="1873158" y="51016"/>
                  </a:lnTo>
                  <a:lnTo>
                    <a:pt x="1929304" y="61086"/>
                  </a:lnTo>
                  <a:lnTo>
                    <a:pt x="1983025" y="71931"/>
                  </a:lnTo>
                  <a:lnTo>
                    <a:pt x="2034194" y="83519"/>
                  </a:lnTo>
                  <a:lnTo>
                    <a:pt x="2082685" y="95819"/>
                  </a:lnTo>
                  <a:lnTo>
                    <a:pt x="2128371" y="108799"/>
                  </a:lnTo>
                  <a:lnTo>
                    <a:pt x="2171128" y="122426"/>
                  </a:lnTo>
                  <a:lnTo>
                    <a:pt x="2210828" y="136669"/>
                  </a:lnTo>
                  <a:lnTo>
                    <a:pt x="2247345" y="151496"/>
                  </a:lnTo>
                  <a:lnTo>
                    <a:pt x="2310328" y="182774"/>
                  </a:lnTo>
                  <a:lnTo>
                    <a:pt x="2359068" y="216004"/>
                  </a:lnTo>
                  <a:lnTo>
                    <a:pt x="2392555" y="250931"/>
                  </a:lnTo>
                  <a:lnTo>
                    <a:pt x="2409783" y="287298"/>
                  </a:lnTo>
                  <a:lnTo>
                    <a:pt x="2411984" y="305943"/>
                  </a:lnTo>
                  <a:lnTo>
                    <a:pt x="2409783" y="324587"/>
                  </a:lnTo>
                  <a:lnTo>
                    <a:pt x="2403265" y="342935"/>
                  </a:lnTo>
                  <a:lnTo>
                    <a:pt x="2377781" y="378614"/>
                  </a:lnTo>
                  <a:lnTo>
                    <a:pt x="2336541" y="412724"/>
                  </a:lnTo>
                  <a:lnTo>
                    <a:pt x="2280554" y="445010"/>
                  </a:lnTo>
                  <a:lnTo>
                    <a:pt x="2210828" y="475216"/>
                  </a:lnTo>
                  <a:lnTo>
                    <a:pt x="2171128" y="489459"/>
                  </a:lnTo>
                  <a:lnTo>
                    <a:pt x="2128371" y="503086"/>
                  </a:lnTo>
                  <a:lnTo>
                    <a:pt x="2082685" y="516066"/>
                  </a:lnTo>
                  <a:lnTo>
                    <a:pt x="2034194" y="528366"/>
                  </a:lnTo>
                  <a:lnTo>
                    <a:pt x="1983025" y="539954"/>
                  </a:lnTo>
                  <a:lnTo>
                    <a:pt x="1929304" y="550799"/>
                  </a:lnTo>
                  <a:lnTo>
                    <a:pt x="1873158" y="560869"/>
                  </a:lnTo>
                  <a:lnTo>
                    <a:pt x="1814711" y="570131"/>
                  </a:lnTo>
                  <a:lnTo>
                    <a:pt x="1754091" y="578553"/>
                  </a:lnTo>
                  <a:lnTo>
                    <a:pt x="1691423" y="586105"/>
                  </a:lnTo>
                  <a:lnTo>
                    <a:pt x="1626833" y="592753"/>
                  </a:lnTo>
                  <a:lnTo>
                    <a:pt x="1560448" y="598466"/>
                  </a:lnTo>
                  <a:lnTo>
                    <a:pt x="1492394" y="603212"/>
                  </a:lnTo>
                  <a:lnTo>
                    <a:pt x="1422796" y="606959"/>
                  </a:lnTo>
                  <a:lnTo>
                    <a:pt x="1351781" y="609674"/>
                  </a:lnTo>
                  <a:lnTo>
                    <a:pt x="1279475" y="611327"/>
                  </a:lnTo>
                  <a:lnTo>
                    <a:pt x="1206004" y="611886"/>
                  </a:lnTo>
                  <a:lnTo>
                    <a:pt x="1132537" y="611327"/>
                  </a:lnTo>
                  <a:lnTo>
                    <a:pt x="1060234" y="609674"/>
                  </a:lnTo>
                  <a:lnTo>
                    <a:pt x="989222" y="606959"/>
                  </a:lnTo>
                  <a:lnTo>
                    <a:pt x="919626" y="603212"/>
                  </a:lnTo>
                  <a:lnTo>
                    <a:pt x="851572" y="598466"/>
                  </a:lnTo>
                  <a:lnTo>
                    <a:pt x="785188" y="592753"/>
                  </a:lnTo>
                  <a:lnTo>
                    <a:pt x="720598" y="586105"/>
                  </a:lnTo>
                  <a:lnTo>
                    <a:pt x="657929" y="578553"/>
                  </a:lnTo>
                  <a:lnTo>
                    <a:pt x="597308" y="570131"/>
                  </a:lnTo>
                  <a:lnTo>
                    <a:pt x="538860" y="560869"/>
                  </a:lnTo>
                  <a:lnTo>
                    <a:pt x="482711" y="550799"/>
                  </a:lnTo>
                  <a:lnTo>
                    <a:pt x="428988" y="539954"/>
                  </a:lnTo>
                  <a:lnTo>
                    <a:pt x="377817" y="528366"/>
                  </a:lnTo>
                  <a:lnTo>
                    <a:pt x="329324" y="516066"/>
                  </a:lnTo>
                  <a:lnTo>
                    <a:pt x="283635" y="503086"/>
                  </a:lnTo>
                  <a:lnTo>
                    <a:pt x="240876" y="489459"/>
                  </a:lnTo>
                  <a:lnTo>
                    <a:pt x="201173" y="475216"/>
                  </a:lnTo>
                  <a:lnTo>
                    <a:pt x="164653" y="460389"/>
                  </a:lnTo>
                  <a:lnTo>
                    <a:pt x="101665" y="429111"/>
                  </a:lnTo>
                  <a:lnTo>
                    <a:pt x="52921" y="395881"/>
                  </a:lnTo>
                  <a:lnTo>
                    <a:pt x="19430" y="360954"/>
                  </a:lnTo>
                  <a:lnTo>
                    <a:pt x="2200" y="324587"/>
                  </a:lnTo>
                  <a:lnTo>
                    <a:pt x="0" y="305943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175" y="372975"/>
          <a:ext cx="12185648" cy="6507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5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3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02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229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8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8835">
                <a:tc gridSpan="5">
                  <a:txBody>
                    <a:bodyPr/>
                    <a:lstStyle/>
                    <a:p>
                      <a:pPr marL="495934">
                        <a:lnSpc>
                          <a:spcPts val="3635"/>
                        </a:lnSpc>
                        <a:tabLst>
                          <a:tab pos="2698750" algn="l"/>
                        </a:tabLst>
                      </a:pPr>
                      <a:r>
                        <a:rPr sz="4200" baseline="-28769" dirty="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2775" baseline="-18018" dirty="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th</a:t>
                      </a:r>
                      <a:r>
                        <a:rPr sz="2775" spc="427" baseline="-18018" dirty="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4200" spc="-30" baseline="-28769" dirty="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Year</a:t>
                      </a:r>
                      <a:r>
                        <a:rPr sz="4200" baseline="-28769" dirty="0">
                          <a:solidFill>
                            <a:srgbClr val="FFC000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Award</a:t>
                      </a:r>
                      <a:r>
                        <a:rPr sz="3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3200" b="1" spc="3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Bachelor</a:t>
                      </a:r>
                      <a:r>
                        <a:rPr sz="32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75" dirty="0">
                          <a:latin typeface="Arial"/>
                          <a:cs typeface="Arial"/>
                        </a:rPr>
                        <a:t>degree</a:t>
                      </a:r>
                      <a:r>
                        <a:rPr sz="3200" b="1" spc="-1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3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Honors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688079">
                        <a:lnSpc>
                          <a:spcPts val="2840"/>
                        </a:lnSpc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(Students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securing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less than</a:t>
                      </a:r>
                      <a:r>
                        <a:rPr sz="24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85" dirty="0">
                          <a:latin typeface="Arial"/>
                          <a:cs typeface="Arial"/>
                        </a:rPr>
                        <a:t>7.5</a:t>
                      </a:r>
                      <a:r>
                        <a:rPr sz="2400" b="1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CGPA)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639"/>
                        </a:spcBef>
                      </a:pPr>
                      <a:r>
                        <a:rPr sz="3000" b="1" spc="-25" dirty="0">
                          <a:latin typeface="Times New Roman"/>
                          <a:cs typeface="Times New Roman"/>
                        </a:rPr>
                        <a:t>VII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208279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654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3785"/>
                        </a:lnSpc>
                      </a:pPr>
                      <a:r>
                        <a:rPr sz="3200" spc="125" dirty="0">
                          <a:latin typeface="Arial MT"/>
                          <a:cs typeface="Arial MT"/>
                        </a:rPr>
                        <a:t>Four</a:t>
                      </a:r>
                      <a:r>
                        <a:rPr sz="3200" spc="-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dirty="0">
                          <a:latin typeface="Arial MT"/>
                          <a:cs typeface="Arial MT"/>
                        </a:rPr>
                        <a:t>DSE-</a:t>
                      </a:r>
                      <a:r>
                        <a:rPr sz="3200" spc="120" dirty="0">
                          <a:latin typeface="Arial MT"/>
                          <a:cs typeface="Arial MT"/>
                        </a:rPr>
                        <a:t>05</a:t>
                      </a:r>
                      <a:r>
                        <a:rPr sz="3200" spc="-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195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32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100" dirty="0">
                          <a:latin typeface="Arial MT"/>
                          <a:cs typeface="Arial MT"/>
                        </a:rPr>
                        <a:t>08</a:t>
                      </a:r>
                      <a:endParaRPr sz="32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3304"/>
                        </a:lnSpc>
                        <a:spcBef>
                          <a:spcPts val="5"/>
                        </a:spcBef>
                      </a:pPr>
                      <a:r>
                        <a:rPr sz="2800" spc="100" dirty="0">
                          <a:latin typeface="Arial MT"/>
                          <a:cs typeface="Arial MT"/>
                        </a:rPr>
                        <a:t>(4x4C)courses</a:t>
                      </a:r>
                      <a:r>
                        <a:rPr sz="2800" spc="-2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=</a:t>
                      </a:r>
                      <a:r>
                        <a:rPr sz="2800" b="1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50" dirty="0">
                          <a:latin typeface="Arial"/>
                          <a:cs typeface="Arial"/>
                        </a:rPr>
                        <a:t>16C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4190"/>
                        </a:lnSpc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7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85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900"/>
                        </a:spcBef>
                      </a:pP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24130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3715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307340">
                        <a:lnSpc>
                          <a:spcPts val="3329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sz="2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905" algn="ctr">
                        <a:lnSpc>
                          <a:spcPts val="3790"/>
                        </a:lnSpc>
                      </a:pPr>
                      <a:r>
                        <a:rPr sz="3200" spc="125" dirty="0">
                          <a:latin typeface="Arial MT"/>
                          <a:cs typeface="Arial MT"/>
                        </a:rPr>
                        <a:t>Four</a:t>
                      </a:r>
                      <a:r>
                        <a:rPr sz="3200" spc="-9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dirty="0">
                          <a:latin typeface="Arial MT"/>
                          <a:cs typeface="Arial MT"/>
                        </a:rPr>
                        <a:t>DSE-</a:t>
                      </a:r>
                      <a:r>
                        <a:rPr sz="3200" spc="120" dirty="0">
                          <a:latin typeface="Arial MT"/>
                          <a:cs typeface="Arial MT"/>
                        </a:rPr>
                        <a:t>09</a:t>
                      </a:r>
                      <a:r>
                        <a:rPr sz="3200" spc="-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195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32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95" dirty="0">
                          <a:latin typeface="Arial MT"/>
                          <a:cs typeface="Arial MT"/>
                        </a:rPr>
                        <a:t>12</a:t>
                      </a:r>
                      <a:endParaRPr sz="3200">
                        <a:latin typeface="Arial MT"/>
                        <a:cs typeface="Arial MT"/>
                      </a:endParaRPr>
                    </a:p>
                    <a:p>
                      <a:pPr algn="ctr">
                        <a:lnSpc>
                          <a:spcPts val="3304"/>
                        </a:lnSpc>
                        <a:spcBef>
                          <a:spcPts val="5"/>
                        </a:spcBef>
                      </a:pPr>
                      <a:r>
                        <a:rPr sz="2800" spc="100" dirty="0">
                          <a:latin typeface="Arial MT"/>
                          <a:cs typeface="Arial MT"/>
                        </a:rPr>
                        <a:t>(4x4C)courses</a:t>
                      </a:r>
                      <a:r>
                        <a:rPr sz="2800" spc="-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2800" b="1" spc="35" dirty="0">
                          <a:latin typeface="Arial"/>
                          <a:cs typeface="Arial"/>
                        </a:rPr>
                        <a:t>=16C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4195"/>
                        </a:lnSpc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7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555">
                <a:tc gridSpan="4">
                  <a:txBody>
                    <a:bodyPr/>
                    <a:lstStyle/>
                    <a:p>
                      <a:pPr algn="ctr">
                        <a:lnSpc>
                          <a:spcPts val="3320"/>
                        </a:lnSpc>
                        <a:spcBef>
                          <a:spcPts val="195"/>
                        </a:spcBef>
                      </a:pPr>
                      <a:r>
                        <a:rPr sz="28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28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Award</a:t>
                      </a:r>
                      <a:r>
                        <a:rPr sz="28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2800" b="1" spc="3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Bachelor</a:t>
                      </a:r>
                      <a:r>
                        <a:rPr sz="28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60" dirty="0">
                          <a:latin typeface="Arial"/>
                          <a:cs typeface="Arial"/>
                        </a:rPr>
                        <a:t>degree</a:t>
                      </a:r>
                      <a:r>
                        <a:rPr sz="28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8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Honors</a:t>
                      </a:r>
                      <a:r>
                        <a:rPr sz="28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80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2800" b="1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Research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ts val="2840"/>
                        </a:lnSpc>
                      </a:pPr>
                      <a:r>
                        <a:rPr sz="2400" b="1" dirty="0">
                          <a:latin typeface="Arial"/>
                          <a:cs typeface="Arial"/>
                        </a:rPr>
                        <a:t>(Students</a:t>
                      </a:r>
                      <a:r>
                        <a:rPr sz="24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securing</a:t>
                      </a:r>
                      <a:r>
                        <a:rPr sz="24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2400" b="1" spc="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24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85" dirty="0">
                          <a:latin typeface="Arial"/>
                          <a:cs typeface="Arial"/>
                        </a:rPr>
                        <a:t>7.5</a:t>
                      </a:r>
                      <a:r>
                        <a:rPr sz="2400" b="1" spc="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400" b="1" spc="-10" dirty="0">
                          <a:latin typeface="Arial"/>
                          <a:cs typeface="Arial"/>
                        </a:rPr>
                        <a:t>CGPA)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2476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2410">
                        <a:lnSpc>
                          <a:spcPts val="3195"/>
                        </a:lnSpc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Total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marL="171450">
                        <a:lnSpc>
                          <a:spcPct val="100000"/>
                        </a:lnSpc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160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50" dirty="0">
                          <a:latin typeface="Arial Black"/>
                          <a:cs typeface="Arial Black"/>
                        </a:rPr>
                        <a:t>C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94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2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VII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565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456565">
                        <a:lnSpc>
                          <a:spcPts val="4125"/>
                        </a:lnSpc>
                      </a:pPr>
                      <a:r>
                        <a:rPr sz="36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36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600" b="1" spc="-50" dirty="0">
                          <a:latin typeface="Times New Roman"/>
                          <a:cs typeface="Times New Roman"/>
                        </a:rPr>
                        <a:t>7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A/B/C(4C)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95655" marR="100965" indent="-687705">
                        <a:lnSpc>
                          <a:spcPts val="3840"/>
                        </a:lnSpc>
                      </a:pPr>
                      <a:r>
                        <a:rPr sz="3200" spc="125" dirty="0">
                          <a:latin typeface="Arial MT"/>
                          <a:cs typeface="Arial MT"/>
                        </a:rPr>
                        <a:t>Three</a:t>
                      </a:r>
                      <a:r>
                        <a:rPr sz="3200" spc="-10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-10" dirty="0">
                          <a:latin typeface="Arial MT"/>
                          <a:cs typeface="Arial MT"/>
                        </a:rPr>
                        <a:t>DSE-</a:t>
                      </a:r>
                      <a:r>
                        <a:rPr sz="3200" spc="120" dirty="0">
                          <a:latin typeface="Arial MT"/>
                          <a:cs typeface="Arial MT"/>
                        </a:rPr>
                        <a:t>05</a:t>
                      </a:r>
                      <a:r>
                        <a:rPr sz="3200" spc="-8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195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32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95" dirty="0">
                          <a:latin typeface="Arial MT"/>
                          <a:cs typeface="Arial MT"/>
                        </a:rPr>
                        <a:t>07 </a:t>
                      </a:r>
                      <a:r>
                        <a:rPr sz="3200" spc="75" dirty="0">
                          <a:latin typeface="Arial MT"/>
                          <a:cs typeface="Arial MT"/>
                        </a:rPr>
                        <a:t>(3x4C)</a:t>
                      </a:r>
                      <a:r>
                        <a:rPr sz="3200" spc="-10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b="1" spc="45" dirty="0">
                          <a:latin typeface="Arial"/>
                          <a:cs typeface="Arial"/>
                        </a:rPr>
                        <a:t>=12C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704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DS</a:t>
                      </a:r>
                      <a:r>
                        <a:rPr sz="32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Research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380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Methodology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4190"/>
                        </a:lnSpc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4445" algn="ctr">
                        <a:lnSpc>
                          <a:spcPts val="334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27241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ts val="4190"/>
                        </a:lnSpc>
                      </a:pPr>
                      <a:r>
                        <a:rPr sz="36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6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50" dirty="0">
                          <a:latin typeface="Times New Roman"/>
                          <a:cs typeface="Times New Roman"/>
                        </a:rPr>
                        <a:t>8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351790">
                        <a:lnSpc>
                          <a:spcPts val="334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A/B/C(4C)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795655" marR="100330" indent="-687705">
                        <a:lnSpc>
                          <a:spcPts val="3840"/>
                        </a:lnSpc>
                      </a:pPr>
                      <a:r>
                        <a:rPr sz="3200" spc="125" dirty="0">
                          <a:latin typeface="Arial MT"/>
                          <a:cs typeface="Arial MT"/>
                        </a:rPr>
                        <a:t>Three</a:t>
                      </a:r>
                      <a:r>
                        <a:rPr sz="3200" spc="-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dirty="0">
                          <a:latin typeface="Arial MT"/>
                          <a:cs typeface="Arial MT"/>
                        </a:rPr>
                        <a:t>DSE-</a:t>
                      </a:r>
                      <a:r>
                        <a:rPr sz="3200" spc="120" dirty="0">
                          <a:latin typeface="Arial MT"/>
                          <a:cs typeface="Arial MT"/>
                        </a:rPr>
                        <a:t>08</a:t>
                      </a:r>
                      <a:r>
                        <a:rPr sz="3200" spc="-9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195" dirty="0">
                          <a:latin typeface="Arial MT"/>
                          <a:cs typeface="Arial MT"/>
                        </a:rPr>
                        <a:t>to</a:t>
                      </a:r>
                      <a:r>
                        <a:rPr sz="32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spc="95" dirty="0">
                          <a:latin typeface="Arial MT"/>
                          <a:cs typeface="Arial MT"/>
                        </a:rPr>
                        <a:t>10 </a:t>
                      </a:r>
                      <a:r>
                        <a:rPr sz="3200" spc="75" dirty="0">
                          <a:latin typeface="Arial MT"/>
                          <a:cs typeface="Arial MT"/>
                        </a:rPr>
                        <a:t>(3x4C)</a:t>
                      </a:r>
                      <a:r>
                        <a:rPr sz="3200" spc="-11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200" b="1" spc="45" dirty="0">
                          <a:latin typeface="Arial"/>
                          <a:cs typeface="Arial"/>
                        </a:rPr>
                        <a:t>=12C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3815"/>
                        </a:lnSpc>
                        <a:spcBef>
                          <a:spcPts val="14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sz="3200" b="1" spc="-1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work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3335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Dissertation(4+4c)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84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4190"/>
                        </a:lnSpc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334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7430">
                <a:tc gridSpan="4">
                  <a:txBody>
                    <a:bodyPr/>
                    <a:lstStyle/>
                    <a:p>
                      <a:pPr marL="158750" marR="81915" indent="66675">
                        <a:lnSpc>
                          <a:spcPts val="2820"/>
                        </a:lnSpc>
                        <a:spcBef>
                          <a:spcPts val="1270"/>
                        </a:spcBef>
                      </a:pP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2400" b="1" i="1" spc="-45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2400" b="1" i="1" spc="-4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400" b="1" i="1" spc="-114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spc="-1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sz="2400" b="1" i="1" spc="-2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Bachelor</a:t>
                      </a:r>
                      <a:r>
                        <a:rPr sz="2400" b="1" i="1" spc="-3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(Honors</a:t>
                      </a:r>
                      <a:r>
                        <a:rPr sz="2400" b="1" i="1" spc="-25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2400" b="1" i="1" spc="-3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2400" b="1" i="1" spc="-15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(Honors</a:t>
                      </a:r>
                      <a:r>
                        <a:rPr sz="2400" b="1" i="1" spc="-35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2400" b="1" i="1" spc="-11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sz="2400" b="1" i="1" spc="-6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spc="-10" dirty="0">
                          <a:solidFill>
                            <a:srgbClr val="A80000"/>
                          </a:solidFill>
                          <a:latin typeface="Times New Roman"/>
                          <a:cs typeface="Times New Roman"/>
                        </a:rPr>
                        <a:t>Research)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2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specific</a:t>
                      </a:r>
                      <a:r>
                        <a:rPr sz="24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Discipline</a:t>
                      </a:r>
                      <a:r>
                        <a:rPr sz="24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24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sz="24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sz="24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sz="24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completion</a:t>
                      </a:r>
                      <a:r>
                        <a:rPr sz="2400" b="1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dirty="0">
                          <a:latin typeface="Times New Roman"/>
                          <a:cs typeface="Times New Roman"/>
                        </a:rPr>
                        <a:t>Sem.</a:t>
                      </a:r>
                      <a:r>
                        <a:rPr sz="24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i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6129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2FD5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0">
                        <a:lnSpc>
                          <a:spcPts val="2330"/>
                        </a:lnSpc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Total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54659">
                        <a:lnSpc>
                          <a:spcPts val="3335"/>
                        </a:lnSpc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164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22580">
                        <a:lnSpc>
                          <a:spcPts val="2325"/>
                        </a:lnSpc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A2FD5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0" y="1205864"/>
            <a:ext cx="12192000" cy="12700"/>
          </a:xfrm>
          <a:custGeom>
            <a:avLst/>
            <a:gdLst/>
            <a:ahLst/>
            <a:cxnLst/>
            <a:rect l="l" t="t" r="r" b="b"/>
            <a:pathLst>
              <a:path w="12192000" h="12700">
                <a:moveTo>
                  <a:pt x="0" y="0"/>
                </a:moveTo>
                <a:lnTo>
                  <a:pt x="0" y="12700"/>
                </a:lnTo>
                <a:lnTo>
                  <a:pt x="12192000" y="12700"/>
                </a:lnTo>
                <a:lnTo>
                  <a:pt x="12192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461644"/>
            <a:ext cx="6350" cy="6396355"/>
          </a:xfrm>
          <a:custGeom>
            <a:avLst/>
            <a:gdLst/>
            <a:ahLst/>
            <a:cxnLst/>
            <a:rect l="l" t="t" r="r" b="b"/>
            <a:pathLst>
              <a:path w="6350" h="6396355">
                <a:moveTo>
                  <a:pt x="0" y="6396351"/>
                </a:moveTo>
                <a:lnTo>
                  <a:pt x="6350" y="6396351"/>
                </a:lnTo>
                <a:lnTo>
                  <a:pt x="6350" y="0"/>
                </a:lnTo>
                <a:lnTo>
                  <a:pt x="0" y="0"/>
                </a:lnTo>
                <a:lnTo>
                  <a:pt x="0" y="6396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2185650" y="461644"/>
            <a:ext cx="6350" cy="6396355"/>
          </a:xfrm>
          <a:custGeom>
            <a:avLst/>
            <a:gdLst/>
            <a:ahLst/>
            <a:cxnLst/>
            <a:rect l="l" t="t" r="r" b="b"/>
            <a:pathLst>
              <a:path w="6350" h="6396355">
                <a:moveTo>
                  <a:pt x="0" y="6396351"/>
                </a:moveTo>
                <a:lnTo>
                  <a:pt x="6350" y="6396351"/>
                </a:lnTo>
                <a:lnTo>
                  <a:pt x="6350" y="0"/>
                </a:lnTo>
                <a:lnTo>
                  <a:pt x="0" y="0"/>
                </a:lnTo>
                <a:lnTo>
                  <a:pt x="0" y="63963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-25"/>
            <a:ext cx="12192000" cy="462280"/>
          </a:xfrm>
          <a:custGeom>
            <a:avLst/>
            <a:gdLst/>
            <a:ahLst/>
            <a:cxnLst/>
            <a:rect l="l" t="t" r="r" b="b"/>
            <a:pathLst>
              <a:path w="12192000" h="462280">
                <a:moveTo>
                  <a:pt x="12192000" y="0"/>
                </a:moveTo>
                <a:lnTo>
                  <a:pt x="0" y="0"/>
                </a:lnTo>
                <a:lnTo>
                  <a:pt x="0" y="461670"/>
                </a:lnTo>
                <a:lnTo>
                  <a:pt x="12192000" y="461670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362580" y="19304"/>
            <a:ext cx="74580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60" dirty="0">
                <a:latin typeface="Georgia"/>
                <a:cs typeface="Georgia"/>
              </a:rPr>
              <a:t>CCFUP</a:t>
            </a:r>
            <a:r>
              <a:rPr sz="2400" spc="-40" dirty="0">
                <a:latin typeface="Georgia"/>
                <a:cs typeface="Georgia"/>
              </a:rPr>
              <a:t> </a:t>
            </a:r>
            <a:r>
              <a:rPr sz="2400" cap="small" spc="150" dirty="0">
                <a:latin typeface="Georgia"/>
                <a:cs typeface="Georgia"/>
              </a:rPr>
              <a:t>for</a:t>
            </a:r>
            <a:r>
              <a:rPr sz="2400" spc="-2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B.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spc="140" dirty="0">
                <a:latin typeface="Georgia"/>
                <a:cs typeface="Georgia"/>
              </a:rPr>
              <a:t>S</a:t>
            </a:r>
            <a:r>
              <a:rPr sz="2400" cap="small" spc="140" dirty="0">
                <a:latin typeface="Georgia"/>
                <a:cs typeface="Georgia"/>
              </a:rPr>
              <a:t>c</a:t>
            </a:r>
            <a:r>
              <a:rPr sz="2400" spc="140" dirty="0">
                <a:latin typeface="Georgia"/>
                <a:cs typeface="Georgia"/>
              </a:rPr>
              <a:t>.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(M</a:t>
            </a:r>
            <a:r>
              <a:rPr sz="2400" cap="small" spc="-20" dirty="0">
                <a:latin typeface="Georgia"/>
                <a:cs typeface="Georgia"/>
              </a:rPr>
              <a:t>ath</a:t>
            </a:r>
            <a:r>
              <a:rPr sz="2400" spc="-20" dirty="0">
                <a:latin typeface="Georgia"/>
                <a:cs typeface="Georgia"/>
              </a:rPr>
              <a:t>.</a:t>
            </a:r>
            <a:r>
              <a:rPr sz="2400" spc="-4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&amp;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spc="60" dirty="0">
                <a:latin typeface="Georgia"/>
                <a:cs typeface="Georgia"/>
              </a:rPr>
              <a:t>L</a:t>
            </a:r>
            <a:r>
              <a:rPr sz="2400" cap="small" spc="60" dirty="0">
                <a:latin typeface="Georgia"/>
                <a:cs typeface="Georgia"/>
              </a:rPr>
              <a:t>ife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</a:t>
            </a:r>
            <a:r>
              <a:rPr sz="2400" cap="small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.)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cap="small" spc="170" dirty="0">
                <a:latin typeface="Georgia"/>
                <a:cs typeface="Georgia"/>
              </a:rPr>
              <a:t>and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B.</a:t>
            </a:r>
            <a:r>
              <a:rPr sz="2400" spc="15" dirty="0">
                <a:latin typeface="Georgia"/>
                <a:cs typeface="Georgia"/>
              </a:rPr>
              <a:t> </a:t>
            </a:r>
            <a:r>
              <a:rPr sz="2400" spc="-55" dirty="0">
                <a:latin typeface="Georgia"/>
                <a:cs typeface="Georgia"/>
              </a:rPr>
              <a:t>A.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98042" y="11684"/>
            <a:ext cx="103930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3750" algn="l"/>
                <a:tab pos="3630929" algn="l"/>
              </a:tabLst>
            </a:pPr>
            <a:r>
              <a:rPr sz="3600" spc="235" dirty="0">
                <a:latin typeface="Georgia"/>
                <a:cs typeface="Georgia"/>
              </a:rPr>
              <a:t>CCFUP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cap="small" spc="175" dirty="0">
                <a:latin typeface="Georgia"/>
                <a:cs typeface="Georgia"/>
              </a:rPr>
              <a:t>for</a:t>
            </a:r>
            <a:r>
              <a:rPr sz="3600" spc="-20" dirty="0">
                <a:latin typeface="Georgia"/>
                <a:cs typeface="Georgia"/>
              </a:rPr>
              <a:t> </a:t>
            </a:r>
            <a:r>
              <a:rPr sz="3600" spc="-560" dirty="0">
                <a:latin typeface="Georgia"/>
                <a:cs typeface="Georgia"/>
              </a:rPr>
              <a:t>--</a:t>
            </a:r>
            <a:r>
              <a:rPr sz="3600" spc="-625" dirty="0">
                <a:latin typeface="Georgia"/>
                <a:cs typeface="Georgia"/>
              </a:rPr>
              <a:t>-</a:t>
            </a:r>
            <a:r>
              <a:rPr sz="3600" dirty="0">
                <a:latin typeface="Georgia"/>
                <a:cs typeface="Georgia"/>
              </a:rPr>
              <a:t>	B.</a:t>
            </a:r>
            <a:r>
              <a:rPr sz="3600" spc="-25" dirty="0">
                <a:latin typeface="Georgia"/>
                <a:cs typeface="Georgia"/>
              </a:rPr>
              <a:t> </a:t>
            </a:r>
            <a:r>
              <a:rPr sz="3600" spc="125" dirty="0">
                <a:latin typeface="Georgia"/>
                <a:cs typeface="Georgia"/>
              </a:rPr>
              <a:t>C</a:t>
            </a:r>
            <a:r>
              <a:rPr sz="3600" cap="small" spc="125" dirty="0">
                <a:latin typeface="Georgia"/>
                <a:cs typeface="Georgia"/>
              </a:rPr>
              <a:t>om</a:t>
            </a:r>
            <a:r>
              <a:rPr sz="3600" spc="125" dirty="0">
                <a:latin typeface="Georgia"/>
                <a:cs typeface="Georgia"/>
              </a:rPr>
              <a:t>,</a:t>
            </a:r>
            <a:r>
              <a:rPr sz="3600" spc="-4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B.</a:t>
            </a:r>
            <a:r>
              <a:rPr sz="3600" spc="-5" dirty="0">
                <a:latin typeface="Georgia"/>
                <a:cs typeface="Georgia"/>
              </a:rPr>
              <a:t> </a:t>
            </a:r>
            <a:r>
              <a:rPr sz="3600" spc="-135" dirty="0">
                <a:latin typeface="Georgia"/>
                <a:cs typeface="Georgia"/>
              </a:rPr>
              <a:t>H.</a:t>
            </a:r>
            <a:r>
              <a:rPr sz="3600" spc="-15" dirty="0">
                <a:latin typeface="Georgia"/>
                <a:cs typeface="Georgia"/>
              </a:rPr>
              <a:t> </a:t>
            </a:r>
            <a:r>
              <a:rPr sz="3600" spc="114" dirty="0">
                <a:latin typeface="Georgia"/>
                <a:cs typeface="Georgia"/>
              </a:rPr>
              <a:t>S</a:t>
            </a:r>
            <a:r>
              <a:rPr sz="3600" cap="small" spc="114" dirty="0">
                <a:latin typeface="Georgia"/>
                <a:cs typeface="Georgia"/>
              </a:rPr>
              <a:t>c</a:t>
            </a:r>
            <a:r>
              <a:rPr sz="3600" spc="114" dirty="0">
                <a:latin typeface="Georgia"/>
                <a:cs typeface="Georgia"/>
              </a:rPr>
              <a:t>.,</a:t>
            </a:r>
            <a:r>
              <a:rPr sz="3600" spc="-5" dirty="0">
                <a:latin typeface="Georgia"/>
                <a:cs typeface="Georgia"/>
              </a:rPr>
              <a:t> </a:t>
            </a:r>
            <a:r>
              <a:rPr sz="3600" spc="180" dirty="0">
                <a:latin typeface="Georgia"/>
                <a:cs typeface="Georgia"/>
              </a:rPr>
              <a:t>BCA,</a:t>
            </a:r>
            <a:r>
              <a:rPr sz="3600" spc="-40" dirty="0">
                <a:latin typeface="Georgia"/>
                <a:cs typeface="Georgia"/>
              </a:rPr>
              <a:t> </a:t>
            </a:r>
            <a:r>
              <a:rPr sz="3600" spc="114" dirty="0">
                <a:latin typeface="Georgia"/>
                <a:cs typeface="Georgia"/>
              </a:rPr>
              <a:t>BBA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5938735"/>
            <a:ext cx="12192000" cy="919480"/>
          </a:xfrm>
          <a:custGeom>
            <a:avLst/>
            <a:gdLst/>
            <a:ahLst/>
            <a:cxnLst/>
            <a:rect l="l" t="t" r="r" b="b"/>
            <a:pathLst>
              <a:path w="12192000" h="919479">
                <a:moveTo>
                  <a:pt x="12191962" y="0"/>
                </a:moveTo>
                <a:lnTo>
                  <a:pt x="11092688" y="0"/>
                </a:lnTo>
                <a:lnTo>
                  <a:pt x="0" y="0"/>
                </a:lnTo>
                <a:lnTo>
                  <a:pt x="0" y="919264"/>
                </a:lnTo>
                <a:lnTo>
                  <a:pt x="11092688" y="919264"/>
                </a:lnTo>
                <a:lnTo>
                  <a:pt x="12191962" y="919264"/>
                </a:lnTo>
                <a:lnTo>
                  <a:pt x="12191962" y="0"/>
                </a:lnTo>
                <a:close/>
              </a:path>
            </a:pathLst>
          </a:custGeom>
          <a:solidFill>
            <a:srgbClr val="8AF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0" y="666750"/>
          <a:ext cx="12182473" cy="61829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21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9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3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28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3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99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algn="ctr">
                        <a:lnSpc>
                          <a:spcPts val="3200"/>
                        </a:lnSpc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Sem.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DSC(4C)</a:t>
                      </a:r>
                      <a:r>
                        <a:rPr sz="24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A/B/C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DSE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7061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4527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AEC(2C)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SEC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24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VAC(2C)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5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5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1-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 marR="263525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2-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latin typeface="Times New Roman"/>
                          <a:cs typeface="Times New Roman"/>
                        </a:rPr>
                        <a:t>XX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sz="2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sz="24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5"/>
                        </a:spcBef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II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55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5-(4C)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6-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25" dirty="0">
                          <a:latin typeface="Times New Roman"/>
                          <a:cs typeface="Times New Roman"/>
                        </a:rPr>
                        <a:t>XX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GE-02(4C)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73660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sz="24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sz="2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93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810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560">
                <a:tc gridSpan="6">
                  <a:txBody>
                    <a:bodyPr/>
                    <a:lstStyle/>
                    <a:p>
                      <a:pPr marL="723900" marR="365760" indent="-353695">
                        <a:lnSpc>
                          <a:spcPts val="2590"/>
                        </a:lnSpc>
                      </a:pP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2200" b="1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sz="22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2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sz="22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22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sz="22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44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credits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sz="2200" b="1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25" dirty="0">
                          <a:latin typeface="Times New Roman"/>
                          <a:cs typeface="Times New Roman"/>
                        </a:rPr>
                        <a:t>Voc/skill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2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platform]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62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3200" b="1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8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III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724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70510">
                        <a:lnSpc>
                          <a:spcPts val="2525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7-(4C)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70510" marR="263525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8-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9-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8265">
                        <a:lnSpc>
                          <a:spcPct val="100000"/>
                        </a:lnSpc>
                        <a:spcBef>
                          <a:spcPts val="1230"/>
                        </a:spcBef>
                        <a:tabLst>
                          <a:tab pos="3094990" algn="l"/>
                        </a:tabLst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01</a:t>
                      </a:r>
                      <a:r>
                        <a:rPr sz="2400" b="1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4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sz="24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7747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sz="2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39052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sz="2400" b="1" spc="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969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2318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782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145"/>
                        </a:spcBef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IV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724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00660">
                        <a:lnSpc>
                          <a:spcPts val="2525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10-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08279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55" dirty="0">
                          <a:latin typeface="Times New Roman"/>
                          <a:cs typeface="Times New Roman"/>
                        </a:rPr>
                        <a:t>11-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200660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12-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3970">
                        <a:lnSpc>
                          <a:spcPct val="100000"/>
                        </a:lnSpc>
                        <a:spcBef>
                          <a:spcPts val="1230"/>
                        </a:spcBef>
                        <a:tabLst>
                          <a:tab pos="3095625" algn="l"/>
                        </a:tabLst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02 of</a:t>
                      </a:r>
                      <a:r>
                        <a:rPr sz="24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A/B/C(4C)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1557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04(4C)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0820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sz="2400" b="1" spc="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33985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405765">
                        <a:lnSpc>
                          <a:spcPct val="100000"/>
                        </a:lnSpc>
                        <a:spcBef>
                          <a:spcPts val="1230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sz="2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03530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562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3340"/>
                        </a:lnSpc>
                        <a:spcBef>
                          <a:spcPts val="103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3175"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31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8844">
                <a:tc gridSpan="6">
                  <a:txBody>
                    <a:bodyPr/>
                    <a:lstStyle/>
                    <a:p>
                      <a:pPr marL="723900" marR="366395" indent="-353695">
                        <a:lnSpc>
                          <a:spcPts val="2590"/>
                        </a:lnSpc>
                        <a:spcBef>
                          <a:spcPts val="1205"/>
                        </a:spcBef>
                      </a:pP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2200" b="1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will</a:t>
                      </a:r>
                      <a:r>
                        <a:rPr sz="22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sz="2200" b="1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certificate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sz="22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credits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sz="2200" b="1" i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25" dirty="0">
                          <a:latin typeface="Times New Roman"/>
                          <a:cs typeface="Times New Roman"/>
                        </a:rPr>
                        <a:t>Voc/skill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2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sz="2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2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dirty="0"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sz="2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i="1" spc="-10" dirty="0">
                          <a:latin typeface="Times New Roman"/>
                          <a:cs typeface="Times New Roman"/>
                        </a:rPr>
                        <a:t>platform]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1530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ct val="100000"/>
                        </a:lnSpc>
                        <a:spcBef>
                          <a:spcPts val="177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80</a:t>
                      </a:r>
                      <a:r>
                        <a:rPr sz="3200" b="1" spc="-1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247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635" cy="2011680"/>
          </a:xfrm>
          <a:custGeom>
            <a:avLst/>
            <a:gdLst/>
            <a:ahLst/>
            <a:cxnLst/>
            <a:rect l="l" t="t" r="r" b="b"/>
            <a:pathLst>
              <a:path w="12192635" h="2011680">
                <a:moveTo>
                  <a:pt x="12192013" y="0"/>
                </a:moveTo>
                <a:lnTo>
                  <a:pt x="12192013" y="0"/>
                </a:lnTo>
                <a:lnTo>
                  <a:pt x="0" y="0"/>
                </a:lnTo>
                <a:lnTo>
                  <a:pt x="0" y="1005840"/>
                </a:lnTo>
                <a:lnTo>
                  <a:pt x="0" y="2011680"/>
                </a:lnTo>
                <a:lnTo>
                  <a:pt x="742556" y="2011680"/>
                </a:lnTo>
                <a:lnTo>
                  <a:pt x="2818638" y="2011680"/>
                </a:lnTo>
                <a:lnTo>
                  <a:pt x="12192013" y="2011680"/>
                </a:lnTo>
                <a:lnTo>
                  <a:pt x="12192013" y="1005840"/>
                </a:lnTo>
                <a:lnTo>
                  <a:pt x="12192013" y="0"/>
                </a:lnTo>
                <a:close/>
              </a:path>
            </a:pathLst>
          </a:custGeom>
          <a:solidFill>
            <a:srgbClr val="FDE29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217920"/>
            <a:ext cx="12192000" cy="640080"/>
          </a:xfrm>
          <a:custGeom>
            <a:avLst/>
            <a:gdLst/>
            <a:ahLst/>
            <a:cxnLst/>
            <a:rect l="l" t="t" r="r" b="b"/>
            <a:pathLst>
              <a:path w="12192000" h="640079">
                <a:moveTo>
                  <a:pt x="12192000" y="0"/>
                </a:moveTo>
                <a:lnTo>
                  <a:pt x="10942828" y="0"/>
                </a:lnTo>
                <a:lnTo>
                  <a:pt x="0" y="0"/>
                </a:lnTo>
                <a:lnTo>
                  <a:pt x="0" y="640080"/>
                </a:lnTo>
                <a:lnTo>
                  <a:pt x="10942828" y="640080"/>
                </a:lnTo>
                <a:lnTo>
                  <a:pt x="12192000" y="640080"/>
                </a:lnTo>
                <a:lnTo>
                  <a:pt x="12192000" y="0"/>
                </a:lnTo>
                <a:close/>
              </a:path>
            </a:pathLst>
          </a:custGeom>
          <a:solidFill>
            <a:srgbClr val="8AFD3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0"/>
          <a:ext cx="12183742" cy="6869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3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5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85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0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1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862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5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20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25"/>
                        </a:spcBef>
                      </a:pPr>
                      <a:r>
                        <a:rPr sz="3200" b="1" spc="-50" dirty="0">
                          <a:latin typeface="Times New Roman"/>
                          <a:cs typeface="Times New Roman"/>
                        </a:rPr>
                        <a:t>V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17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2490"/>
                        </a:lnSpc>
                        <a:tabLst>
                          <a:tab pos="1370965" algn="l"/>
                        </a:tabLst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5" dirty="0">
                          <a:latin typeface="Times New Roman"/>
                          <a:cs typeface="Times New Roman"/>
                        </a:rPr>
                        <a:t>13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85090" marR="76835" indent="25400">
                        <a:lnSpc>
                          <a:spcPct val="100000"/>
                        </a:lnSpc>
                        <a:tabLst>
                          <a:tab pos="1343660" algn="l"/>
                          <a:tab pos="1370965" algn="l"/>
                        </a:tabLst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5" dirty="0">
                          <a:latin typeface="Times New Roman"/>
                          <a:cs typeface="Times New Roman"/>
                        </a:rPr>
                        <a:t>A14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 DSC</a:t>
                      </a:r>
                      <a:r>
                        <a:rPr sz="22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5" dirty="0">
                          <a:latin typeface="Times New Roman"/>
                          <a:cs typeface="Times New Roman"/>
                        </a:rPr>
                        <a:t>15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		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  <a:tabLst>
                          <a:tab pos="3234055" algn="l"/>
                        </a:tabLst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03 of</a:t>
                      </a:r>
                      <a:r>
                        <a:rPr sz="24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A/B/C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10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03(2c)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55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54305">
                        <a:lnSpc>
                          <a:spcPct val="100000"/>
                        </a:lnSpc>
                        <a:spcBef>
                          <a:spcPts val="1150"/>
                        </a:spcBef>
                      </a:pPr>
                      <a:r>
                        <a:rPr sz="2400" b="1" spc="-105" dirty="0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sz="2400" b="1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181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000" b="1" spc="-10" dirty="0">
                          <a:latin typeface="Cambria"/>
                          <a:cs typeface="Cambria"/>
                        </a:rPr>
                        <a:t>From</a:t>
                      </a:r>
                      <a:r>
                        <a:rPr sz="2000" b="1" spc="-7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dirty="0">
                          <a:latin typeface="Cambria"/>
                          <a:cs typeface="Cambria"/>
                        </a:rPr>
                        <a:t>the</a:t>
                      </a:r>
                      <a:r>
                        <a:rPr sz="2000" b="1" spc="-30" dirty="0">
                          <a:latin typeface="Cambria"/>
                          <a:cs typeface="Cambria"/>
                        </a:rPr>
                        <a:t> </a:t>
                      </a:r>
                      <a:r>
                        <a:rPr sz="2000" b="1" spc="-20" dirty="0">
                          <a:latin typeface="Cambria"/>
                          <a:cs typeface="Cambria"/>
                        </a:rPr>
                        <a:t>Pool</a:t>
                      </a:r>
                      <a:endParaRPr sz="2000">
                        <a:latin typeface="Cambria"/>
                        <a:cs typeface="Cambria"/>
                      </a:endParaRPr>
                    </a:p>
                  </a:txBody>
                  <a:tcPr marL="0" marR="0" marT="146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354"/>
                        </a:lnSpc>
                        <a:spcBef>
                          <a:spcPts val="95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395"/>
                        </a:lnSpc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12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2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0"/>
                        </a:spcBef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VI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349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2520"/>
                        </a:lnSpc>
                        <a:tabLst>
                          <a:tab pos="1370965" algn="l"/>
                        </a:tabLst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5" dirty="0">
                          <a:latin typeface="Times New Roman"/>
                          <a:cs typeface="Times New Roman"/>
                        </a:rPr>
                        <a:t>16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53670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14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10" dirty="0">
                          <a:latin typeface="Times New Roman"/>
                          <a:cs typeface="Times New Roman"/>
                        </a:rPr>
                        <a:t>17-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 marL="118745">
                        <a:lnSpc>
                          <a:spcPct val="100000"/>
                        </a:lnSpc>
                      </a:pP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200" b="1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2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dirty="0">
                          <a:latin typeface="Times New Roman"/>
                          <a:cs typeface="Times New Roman"/>
                        </a:rPr>
                        <a:t>18</a:t>
                      </a:r>
                      <a:r>
                        <a:rPr sz="22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00" b="1" spc="-20" dirty="0">
                          <a:latin typeface="Times New Roman"/>
                          <a:cs typeface="Times New Roman"/>
                        </a:rPr>
                        <a:t>-(4C)</a:t>
                      </a:r>
                      <a:endParaRPr sz="2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935"/>
                        </a:spcBef>
                        <a:tabLst>
                          <a:tab pos="3384550" algn="l"/>
                        </a:tabLst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04 of</a:t>
                      </a:r>
                      <a:r>
                        <a:rPr sz="2400" b="1" spc="-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A/B/C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328930">
                        <a:lnSpc>
                          <a:spcPct val="10000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06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SEC-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04(2c)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06120" marR="299085" indent="-399415">
                        <a:lnSpc>
                          <a:spcPct val="100000"/>
                        </a:lnSpc>
                        <a:spcBef>
                          <a:spcPts val="935"/>
                        </a:spcBef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Internship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187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350"/>
                        </a:lnSpc>
                        <a:spcBef>
                          <a:spcPts val="98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715" algn="ctr">
                        <a:lnSpc>
                          <a:spcPts val="2390"/>
                        </a:lnSpc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1244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DE2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 gridSpan="6">
                  <a:txBody>
                    <a:bodyPr/>
                    <a:lstStyle/>
                    <a:p>
                      <a:pPr marL="17907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20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0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20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sz="20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Bachelor's</a:t>
                      </a:r>
                      <a:r>
                        <a:rPr sz="20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degree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(in</a:t>
                      </a:r>
                      <a:r>
                        <a:rPr sz="20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Field</a:t>
                      </a:r>
                      <a:r>
                        <a:rPr sz="2000" b="1" i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Multidisciplinary</a:t>
                      </a:r>
                      <a:r>
                        <a:rPr sz="20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study)</a:t>
                      </a:r>
                      <a:r>
                        <a:rPr sz="20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sem.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spc="-25" dirty="0">
                          <a:latin typeface="Times New Roman"/>
                          <a:cs typeface="Times New Roman"/>
                        </a:rPr>
                        <a:t>VI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463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0">
                        <a:lnSpc>
                          <a:spcPts val="3260"/>
                        </a:lnSpc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120</a:t>
                      </a:r>
                      <a:r>
                        <a:rPr sz="2800" b="1" spc="-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0" dirty="0">
                          <a:latin typeface="Times New Roman"/>
                          <a:cs typeface="Times New Roman"/>
                        </a:rPr>
                        <a:t>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AFD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 gridSpan="7">
                  <a:txBody>
                    <a:bodyPr/>
                    <a:lstStyle/>
                    <a:p>
                      <a:pPr marL="1012825">
                        <a:lnSpc>
                          <a:spcPts val="23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Award</a:t>
                      </a:r>
                      <a:r>
                        <a:rPr sz="2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2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Bachelor</a:t>
                      </a:r>
                      <a:r>
                        <a:rPr sz="2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50" dirty="0">
                          <a:latin typeface="Arial"/>
                          <a:cs typeface="Arial"/>
                        </a:rPr>
                        <a:t>degree</a:t>
                      </a:r>
                      <a:r>
                        <a:rPr sz="2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with Honors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(Students securing</a:t>
                      </a:r>
                      <a:r>
                        <a:rPr sz="2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less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than</a:t>
                      </a:r>
                      <a:r>
                        <a:rPr sz="2000" b="1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80" dirty="0">
                          <a:latin typeface="Arial"/>
                          <a:cs typeface="Arial"/>
                        </a:rPr>
                        <a:t>7.5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CGPA)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65"/>
                        </a:spcBef>
                      </a:pPr>
                      <a:r>
                        <a:rPr sz="3000" b="1" spc="-25" dirty="0">
                          <a:latin typeface="Times New Roman"/>
                          <a:cs typeface="Times New Roman"/>
                        </a:rPr>
                        <a:t>VII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147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4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19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3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03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1020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sz="32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3200" b="1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08(4x4)courses</a:t>
                      </a:r>
                      <a:r>
                        <a:rPr sz="32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=16c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9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245"/>
                        </a:lnSpc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0"/>
                        </a:spcBef>
                      </a:pP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1803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60"/>
                        </a:lnSpc>
                        <a:spcBef>
                          <a:spcPts val="220"/>
                        </a:spcBef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4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2740"/>
                        </a:lnSpc>
                      </a:pPr>
                      <a:r>
                        <a:rPr sz="23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79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2335">
                        <a:lnSpc>
                          <a:spcPct val="100000"/>
                        </a:lnSpc>
                        <a:spcBef>
                          <a:spcPts val="101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Four</a:t>
                      </a:r>
                      <a:r>
                        <a:rPr sz="32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09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3200" b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12(4x4)courses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=16c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28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245"/>
                        </a:lnSpc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 gridSpan="7">
                  <a:txBody>
                    <a:bodyPr/>
                    <a:lstStyle/>
                    <a:p>
                      <a:pPr marL="372745">
                        <a:lnSpc>
                          <a:spcPts val="2300"/>
                        </a:lnSpc>
                      </a:pPr>
                      <a:r>
                        <a:rPr sz="20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2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Award</a:t>
                      </a:r>
                      <a:r>
                        <a:rPr sz="2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2000" b="1" spc="3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Bachelor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50" dirty="0">
                          <a:latin typeface="Arial"/>
                          <a:cs typeface="Arial"/>
                        </a:rPr>
                        <a:t>degree</a:t>
                      </a:r>
                      <a:r>
                        <a:rPr sz="2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2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Honors </a:t>
                      </a:r>
                      <a:r>
                        <a:rPr sz="2000" b="1" spc="70" dirty="0">
                          <a:latin typeface="Arial"/>
                          <a:cs typeface="Arial"/>
                        </a:rPr>
                        <a:t>&amp;</a:t>
                      </a:r>
                      <a:r>
                        <a:rPr sz="20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Research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(Students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securing</a:t>
                      </a:r>
                      <a:r>
                        <a:rPr sz="2000" b="1" spc="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2000" b="1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dirty="0">
                          <a:latin typeface="Arial"/>
                          <a:cs typeface="Arial"/>
                        </a:rPr>
                        <a:t>least</a:t>
                      </a:r>
                      <a:r>
                        <a:rPr sz="2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80" dirty="0">
                          <a:latin typeface="Arial"/>
                          <a:cs typeface="Arial"/>
                        </a:rPr>
                        <a:t>7.5</a:t>
                      </a:r>
                      <a:r>
                        <a:rPr sz="2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000" b="1" spc="-10" dirty="0">
                          <a:latin typeface="Arial"/>
                          <a:cs typeface="Arial"/>
                        </a:rPr>
                        <a:t>CGPA)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918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0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VII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6510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4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b="1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b="1" spc="-20" dirty="0">
                          <a:latin typeface="Calibri"/>
                          <a:cs typeface="Calibri"/>
                        </a:rPr>
                        <a:t>-</a:t>
                      </a:r>
                      <a:r>
                        <a:rPr sz="2400" b="1" spc="-25" dirty="0">
                          <a:latin typeface="Calibri"/>
                          <a:cs typeface="Calibri"/>
                        </a:rPr>
                        <a:t>19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 marL="63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3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Three</a:t>
                      </a: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05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07(3x4)</a:t>
                      </a: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=12c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654050">
                        <a:lnSpc>
                          <a:spcPts val="2850"/>
                        </a:lnSpc>
                        <a:spcBef>
                          <a:spcPts val="16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DS</a:t>
                      </a:r>
                      <a:r>
                        <a:rPr sz="24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Research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95934">
                        <a:lnSpc>
                          <a:spcPts val="2850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Methodology</a:t>
                      </a:r>
                      <a:r>
                        <a:rPr sz="2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09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250"/>
                        </a:lnSpc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25"/>
                        </a:spcBef>
                      </a:pPr>
                      <a:r>
                        <a:rPr sz="2600" b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600">
                        <a:latin typeface="Times New Roman"/>
                        <a:cs typeface="Times New Roman"/>
                      </a:endParaRPr>
                    </a:p>
                  </a:txBody>
                  <a:tcPr marL="0" marR="0" marT="1809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860"/>
                        </a:lnSpc>
                        <a:spcBef>
                          <a:spcPts val="225"/>
                        </a:spcBef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400" b="1" spc="-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400" b="1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24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2740"/>
                        </a:lnSpc>
                      </a:pPr>
                      <a:r>
                        <a:rPr sz="23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300">
                        <a:latin typeface="Times New Roman"/>
                        <a:cs typeface="Times New Roman"/>
                      </a:endParaRPr>
                    </a:p>
                  </a:txBody>
                  <a:tcPr marL="0" marR="0" marT="285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97180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Three</a:t>
                      </a: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08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10(3x4)</a:t>
                      </a:r>
                      <a:r>
                        <a:rPr sz="28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=12c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63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511175">
                        <a:lnSpc>
                          <a:spcPts val="2865"/>
                        </a:lnSpc>
                        <a:spcBef>
                          <a:spcPts val="405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sz="24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work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marL="455930">
                        <a:lnSpc>
                          <a:spcPts val="2385"/>
                        </a:lnSpc>
                      </a:pPr>
                      <a:r>
                        <a:rPr sz="2000" b="1" dirty="0">
                          <a:latin typeface="Times New Roman"/>
                          <a:cs typeface="Times New Roman"/>
                        </a:rPr>
                        <a:t>Dissertation</a:t>
                      </a:r>
                      <a:r>
                        <a:rPr sz="2000" b="1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(4+4c)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3250"/>
                        </a:lnSpc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24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5080"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57225">
                <a:tc gridSpan="6">
                  <a:txBody>
                    <a:bodyPr/>
                    <a:lstStyle/>
                    <a:p>
                      <a:pPr marL="45085" marR="42545" indent="358140">
                        <a:lnSpc>
                          <a:spcPts val="2350"/>
                        </a:lnSpc>
                        <a:spcBef>
                          <a:spcPts val="305"/>
                        </a:spcBef>
                      </a:pP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Student</a:t>
                      </a:r>
                      <a:r>
                        <a:rPr sz="20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20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be awarded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Bachelor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(in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Field of Multidisciplinary</a:t>
                      </a:r>
                      <a:r>
                        <a:rPr sz="2000" b="1" i="1" spc="-5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study)</a:t>
                      </a:r>
                      <a:r>
                        <a:rPr sz="20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[Honors</a:t>
                      </a:r>
                      <a:r>
                        <a:rPr sz="20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(160C)</a:t>
                      </a:r>
                      <a:r>
                        <a:rPr sz="2000" b="1" i="1" spc="-25" dirty="0">
                          <a:latin typeface="Times New Roman"/>
                          <a:cs typeface="Times New Roman"/>
                        </a:rPr>
                        <a:t> or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Honors</a:t>
                      </a:r>
                      <a:r>
                        <a:rPr sz="2000" b="1" i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sz="2000" b="1" i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Academic</a:t>
                      </a:r>
                      <a:r>
                        <a:rPr sz="20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Research</a:t>
                      </a:r>
                      <a:r>
                        <a:rPr sz="2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(164C)]</a:t>
                      </a:r>
                      <a:r>
                        <a:rPr sz="20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sz="20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sz="20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sz="20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2000" b="1" i="1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completion</a:t>
                      </a:r>
                      <a:r>
                        <a:rPr sz="20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000" b="1" i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000" b="1" i="1" dirty="0">
                          <a:latin typeface="Times New Roman"/>
                          <a:cs typeface="Times New Roman"/>
                        </a:rPr>
                        <a:t>Sem. </a:t>
                      </a:r>
                      <a:r>
                        <a:rPr sz="2000" b="1" i="1" spc="-20" dirty="0">
                          <a:latin typeface="Times New Roman"/>
                          <a:cs typeface="Times New Roman"/>
                        </a:rPr>
                        <a:t>VIII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44475">
                        <a:lnSpc>
                          <a:spcPts val="1825"/>
                        </a:lnSpc>
                      </a:pP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sz="16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600" b="1" spc="-25" dirty="0">
                          <a:latin typeface="Times New Roman"/>
                          <a:cs typeface="Times New Roman"/>
                        </a:rPr>
                        <a:t>Cr.</a:t>
                      </a: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86690">
                        <a:lnSpc>
                          <a:spcPts val="325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164</a:t>
                      </a:r>
                      <a:r>
                        <a:rPr sz="2800" b="1" spc="-6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50" dirty="0">
                          <a:latin typeface="Times New Roman"/>
                          <a:cs typeface="Times New Roman"/>
                        </a:rPr>
                        <a:t>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AFD3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27452" y="74123"/>
            <a:ext cx="7735570" cy="452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75"/>
              </a:lnSpc>
              <a:tabLst>
                <a:tab pos="1901825" algn="l"/>
                <a:tab pos="4817110" algn="l"/>
              </a:tabLst>
            </a:pPr>
            <a:r>
              <a:rPr sz="3200" b="1" spc="204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200" b="1" cap="small" spc="204" dirty="0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sz="3200" b="1" dirty="0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sz="3200" b="1" spc="110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200" b="1" cap="small" spc="110" dirty="0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r>
              <a:rPr sz="3200" b="1" dirty="0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sz="3200" b="1" spc="130" dirty="0">
                <a:solidFill>
                  <a:srgbClr val="FFFF00"/>
                </a:solidFill>
                <a:latin typeface="Georgia"/>
                <a:cs typeface="Georgia"/>
              </a:rPr>
              <a:t>P</a:t>
            </a:r>
            <a:r>
              <a:rPr sz="3200" b="1" cap="small" spc="130" dirty="0">
                <a:solidFill>
                  <a:srgbClr val="FFFF00"/>
                </a:solidFill>
                <a:latin typeface="Georgia"/>
                <a:cs typeface="Georgia"/>
              </a:rPr>
              <a:t>reparation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01390" y="14732"/>
            <a:ext cx="53009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COURSE</a:t>
            </a:r>
            <a:r>
              <a:rPr sz="3600" spc="5" dirty="0"/>
              <a:t> </a:t>
            </a:r>
            <a:r>
              <a:rPr sz="3600" spc="-10" dirty="0"/>
              <a:t>ASSESSMENT</a:t>
            </a:r>
            <a:endParaRPr sz="3600"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0" y="577850"/>
          <a:ext cx="12190729" cy="68726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53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8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7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1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2770">
                <a:tc rowSpan="2">
                  <a:txBody>
                    <a:bodyPr/>
                    <a:lstStyle/>
                    <a:p>
                      <a:pPr marL="758825" marR="231140" indent="-353695">
                        <a:lnSpc>
                          <a:spcPct val="102600"/>
                        </a:lnSpc>
                        <a:spcBef>
                          <a:spcPts val="235"/>
                        </a:spcBef>
                      </a:pPr>
                      <a:r>
                        <a:rPr sz="3600" spc="-10" dirty="0">
                          <a:latin typeface="Arial Black"/>
                          <a:cs typeface="Arial Black"/>
                        </a:rPr>
                        <a:t>Maximum </a:t>
                      </a:r>
                      <a:r>
                        <a:rPr sz="3600" spc="-20" dirty="0">
                          <a:latin typeface="Arial Black"/>
                          <a:cs typeface="Arial Black"/>
                        </a:rPr>
                        <a:t>Marks</a:t>
                      </a:r>
                      <a:endParaRPr sz="3600">
                        <a:latin typeface="Arial Black"/>
                        <a:cs typeface="Arial Black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240029">
                        <a:lnSpc>
                          <a:spcPts val="4300"/>
                        </a:lnSpc>
                      </a:pPr>
                      <a:r>
                        <a:rPr sz="3600" b="1" spc="-25" dirty="0">
                          <a:latin typeface="Arial"/>
                          <a:cs typeface="Arial"/>
                        </a:rPr>
                        <a:t>100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4 /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 Credit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379095" algn="r">
                        <a:lnSpc>
                          <a:spcPts val="4300"/>
                        </a:lnSpc>
                      </a:pPr>
                      <a:r>
                        <a:rPr sz="3600" b="1" dirty="0">
                          <a:latin typeface="Times New Roman"/>
                          <a:cs typeface="Times New Roman"/>
                        </a:rPr>
                        <a:t>Passing</a:t>
                      </a:r>
                      <a:r>
                        <a:rPr sz="36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sz="3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40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690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98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6766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3600" b="1" spc="-25" dirty="0">
                          <a:latin typeface="Arial"/>
                          <a:cs typeface="Arial"/>
                        </a:rPr>
                        <a:t>50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489"/>
                        </a:spcBef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/ 1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Credit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6222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37909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3600" b="1" dirty="0">
                          <a:latin typeface="Times New Roman"/>
                          <a:cs typeface="Times New Roman"/>
                        </a:rPr>
                        <a:t>Passing</a:t>
                      </a:r>
                      <a:r>
                        <a:rPr sz="36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sz="36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6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2920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9175">
                <a:tc rowSpan="2">
                  <a:txBody>
                    <a:bodyPr/>
                    <a:lstStyle/>
                    <a:p>
                      <a:pPr marL="64135"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3200" spc="-20" dirty="0">
                          <a:latin typeface="Arial Black"/>
                          <a:cs typeface="Arial Black"/>
                        </a:rPr>
                        <a:t>CIA: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marL="205740" marR="130810" indent="-1905" algn="ctr">
                        <a:lnSpc>
                          <a:spcPct val="100000"/>
                        </a:lnSpc>
                      </a:pPr>
                      <a:r>
                        <a:rPr sz="3200" spc="-10" dirty="0">
                          <a:latin typeface="Arial Black"/>
                          <a:cs typeface="Arial Black"/>
                        </a:rPr>
                        <a:t>Continuous Internal Assessment</a:t>
                      </a:r>
                      <a:endParaRPr sz="3200">
                        <a:latin typeface="Arial Black"/>
                        <a:cs typeface="Arial Black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243840">
                        <a:lnSpc>
                          <a:spcPct val="100000"/>
                        </a:lnSpc>
                        <a:spcBef>
                          <a:spcPts val="1735"/>
                        </a:spcBef>
                      </a:pPr>
                      <a:r>
                        <a:rPr sz="3600" b="1" spc="-25" dirty="0">
                          <a:latin typeface="Arial"/>
                          <a:cs typeface="Arial"/>
                        </a:rPr>
                        <a:t>30%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2203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85420" marR="172085" indent="43815">
                        <a:lnSpc>
                          <a:spcPts val="3840"/>
                        </a:lnSpc>
                        <a:spcBef>
                          <a:spcPts val="105"/>
                        </a:spcBef>
                        <a:tabLst>
                          <a:tab pos="1252220" algn="l"/>
                        </a:tabLst>
                      </a:pPr>
                      <a:r>
                        <a:rPr sz="3200" b="1" spc="-25" dirty="0">
                          <a:latin typeface="Calibri"/>
                          <a:cs typeface="Calibri"/>
                        </a:rPr>
                        <a:t>TWO</a:t>
                      </a:r>
                      <a:r>
                        <a:rPr sz="3200" b="1" dirty="0">
                          <a:latin typeface="Calibri"/>
                          <a:cs typeface="Calibri"/>
                        </a:rPr>
                        <a:t>	</a:t>
                      </a:r>
                      <a:r>
                        <a:rPr sz="3200" b="1" spc="-55" dirty="0">
                          <a:latin typeface="Calibri"/>
                          <a:cs typeface="Calibri"/>
                        </a:rPr>
                        <a:t>Test</a:t>
                      </a:r>
                      <a:r>
                        <a:rPr sz="3200" b="1" spc="-1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latin typeface="Calibri"/>
                          <a:cs typeface="Calibri"/>
                        </a:rPr>
                        <a:t>/Quiz </a:t>
                      </a:r>
                      <a:r>
                        <a:rPr sz="3200" b="1" dirty="0">
                          <a:latin typeface="Calibri"/>
                          <a:cs typeface="Calibri"/>
                        </a:rPr>
                        <a:t>ONE</a:t>
                      </a:r>
                      <a:r>
                        <a:rPr sz="3200" b="1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3200" b="1" spc="-10" dirty="0">
                          <a:latin typeface="Calibri"/>
                          <a:cs typeface="Calibri"/>
                        </a:rPr>
                        <a:t>Assignment</a:t>
                      </a:r>
                      <a:endParaRPr sz="3200">
                        <a:latin typeface="Calibri"/>
                        <a:cs typeface="Calibri"/>
                      </a:endParaRPr>
                    </a:p>
                  </a:txBody>
                  <a:tcPr marL="0" marR="0" marT="133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332740" marR="66675" indent="-11620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sz="3000" b="1" spc="-50" dirty="0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sz="30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3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3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3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30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20/10</a:t>
                      </a:r>
                      <a:r>
                        <a:rPr sz="3000" b="1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spc="-10" dirty="0">
                          <a:latin typeface="Times New Roman"/>
                          <a:cs typeface="Times New Roman"/>
                        </a:rPr>
                        <a:t>Marks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Assignment</a:t>
                      </a:r>
                      <a:r>
                        <a:rPr sz="30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sz="30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dirty="0">
                          <a:latin typeface="Times New Roman"/>
                          <a:cs typeface="Times New Roman"/>
                        </a:rPr>
                        <a:t>10/05</a:t>
                      </a:r>
                      <a:r>
                        <a:rPr sz="30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000" b="1" spc="-10" dirty="0">
                          <a:latin typeface="Times New Roman"/>
                          <a:cs typeface="Times New Roman"/>
                        </a:rPr>
                        <a:t>Marks</a:t>
                      </a:r>
                      <a:endParaRPr sz="3000">
                        <a:latin typeface="Times New Roman"/>
                        <a:cs typeface="Times New Roman"/>
                      </a:endParaRPr>
                    </a:p>
                  </a:txBody>
                  <a:tcPr marL="0" marR="0" marT="3936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17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42570" algn="ctr">
                        <a:lnSpc>
                          <a:spcPct val="100000"/>
                        </a:lnSpc>
                        <a:spcBef>
                          <a:spcPts val="199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sz="3200" b="1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Obtained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533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6F9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Better</a:t>
                      </a:r>
                      <a:r>
                        <a:rPr sz="3200" b="1" spc="-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3200" b="1" spc="-9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55" dirty="0">
                          <a:latin typeface="Times New Roman"/>
                          <a:cs typeface="Times New Roman"/>
                        </a:rPr>
                        <a:t>Test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32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0" dirty="0">
                          <a:latin typeface="Times New Roman"/>
                          <a:cs typeface="Times New Roman"/>
                        </a:rPr>
                        <a:t>Quiz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101600" algn="ctr">
                        <a:lnSpc>
                          <a:spcPct val="100000"/>
                        </a:lnSpc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3200" b="1" spc="-1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Assignment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76F9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01445">
                <a:tc>
                  <a:txBody>
                    <a:bodyPr/>
                    <a:lstStyle/>
                    <a:p>
                      <a:pPr marL="64135" algn="ctr">
                        <a:lnSpc>
                          <a:spcPts val="4100"/>
                        </a:lnSpc>
                      </a:pPr>
                      <a:r>
                        <a:rPr sz="3600" spc="-20" dirty="0">
                          <a:latin typeface="Arial Black"/>
                          <a:cs typeface="Arial Black"/>
                        </a:rPr>
                        <a:t>ESE:</a:t>
                      </a:r>
                      <a:endParaRPr sz="3600">
                        <a:latin typeface="Arial Black"/>
                        <a:cs typeface="Arial Black"/>
                      </a:endParaRPr>
                    </a:p>
                    <a:p>
                      <a:pPr marL="271145" marR="78105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2800" spc="-25" dirty="0">
                          <a:latin typeface="Arial Black"/>
                          <a:cs typeface="Arial Black"/>
                        </a:rPr>
                        <a:t>End</a:t>
                      </a:r>
                      <a:r>
                        <a:rPr sz="2800" spc="7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Semester Examination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285750">
                        <a:lnSpc>
                          <a:spcPct val="100000"/>
                        </a:lnSpc>
                        <a:spcBef>
                          <a:spcPts val="3245"/>
                        </a:spcBef>
                      </a:pPr>
                      <a:r>
                        <a:rPr sz="3600" b="1" spc="-25" dirty="0">
                          <a:latin typeface="Arial"/>
                          <a:cs typeface="Arial"/>
                        </a:rPr>
                        <a:t>70%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412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8935" indent="-368300">
                        <a:lnSpc>
                          <a:spcPts val="3595"/>
                        </a:lnSpc>
                        <a:spcBef>
                          <a:spcPts val="65"/>
                        </a:spcBef>
                        <a:buSzPct val="93333"/>
                        <a:buFont typeface="Wingdings"/>
                        <a:buChar char=""/>
                        <a:tabLst>
                          <a:tab pos="368935" algn="l"/>
                        </a:tabLst>
                      </a:pPr>
                      <a:r>
                        <a:rPr sz="3000" spc="75" dirty="0">
                          <a:latin typeface="Arial MT"/>
                          <a:cs typeface="Arial MT"/>
                        </a:rPr>
                        <a:t>Well</a:t>
                      </a:r>
                      <a:r>
                        <a:rPr sz="3000" spc="-60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0" spc="155" dirty="0">
                          <a:latin typeface="Arial MT"/>
                          <a:cs typeface="Arial MT"/>
                        </a:rPr>
                        <a:t>defined</a:t>
                      </a:r>
                      <a:r>
                        <a:rPr sz="30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0" spc="125" dirty="0">
                          <a:latin typeface="Arial MT"/>
                          <a:cs typeface="Arial MT"/>
                        </a:rPr>
                        <a:t>Question</a:t>
                      </a:r>
                      <a:r>
                        <a:rPr sz="3000" spc="-6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0" spc="110" dirty="0">
                          <a:latin typeface="Arial MT"/>
                          <a:cs typeface="Arial MT"/>
                        </a:rPr>
                        <a:t>Paper</a:t>
                      </a:r>
                      <a:r>
                        <a:rPr sz="3000" spc="-7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3000" spc="170" dirty="0">
                          <a:latin typeface="Arial MT"/>
                          <a:cs typeface="Arial MT"/>
                        </a:rPr>
                        <a:t>pattern</a:t>
                      </a:r>
                      <a:endParaRPr sz="3000">
                        <a:latin typeface="Arial MT"/>
                        <a:cs typeface="Arial MT"/>
                      </a:endParaRPr>
                    </a:p>
                    <a:p>
                      <a:pPr marL="395605" marR="1024255" indent="-395605">
                        <a:lnSpc>
                          <a:spcPts val="3590"/>
                        </a:lnSpc>
                        <a:spcBef>
                          <a:spcPts val="100"/>
                        </a:spcBef>
                        <a:buFont typeface="Wingdings"/>
                        <a:buChar char=""/>
                        <a:tabLst>
                          <a:tab pos="530860" algn="l"/>
                        </a:tabLst>
                      </a:pPr>
                      <a:r>
                        <a:rPr sz="3000" b="1" dirty="0">
                          <a:latin typeface="Arial"/>
                          <a:cs typeface="Arial"/>
                        </a:rPr>
                        <a:t>Objective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type,</a:t>
                      </a:r>
                      <a:r>
                        <a:rPr sz="3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Short</a:t>
                      </a:r>
                      <a:r>
                        <a:rPr sz="3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answer</a:t>
                      </a:r>
                      <a:r>
                        <a:rPr sz="3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25" dirty="0">
                          <a:latin typeface="Arial"/>
                          <a:cs typeface="Arial"/>
                        </a:rPr>
                        <a:t>and 	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Descriptive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answer</a:t>
                      </a:r>
                      <a:r>
                        <a:rPr sz="3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type</a:t>
                      </a:r>
                      <a:r>
                        <a:rPr sz="3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10" dirty="0">
                          <a:latin typeface="Arial"/>
                          <a:cs typeface="Arial"/>
                        </a:rPr>
                        <a:t>Questions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29080">
                <a:tc>
                  <a:txBody>
                    <a:bodyPr/>
                    <a:lstStyle/>
                    <a:p>
                      <a:pPr marL="1009015" marR="73660" indent="-859790">
                        <a:lnSpc>
                          <a:spcPct val="100000"/>
                        </a:lnSpc>
                        <a:spcBef>
                          <a:spcPts val="819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Passing</a:t>
                      </a:r>
                      <a:r>
                        <a:rPr sz="2800" spc="70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Marks (40%)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marL="213360">
                        <a:lnSpc>
                          <a:spcPct val="100000"/>
                        </a:lnSpc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Consideration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04139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006475" marR="755650" indent="1155065">
                        <a:lnSpc>
                          <a:spcPct val="100000"/>
                        </a:lnSpc>
                        <a:spcBef>
                          <a:spcPts val="2085"/>
                        </a:spcBef>
                      </a:pP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40</a:t>
                      </a:r>
                      <a:r>
                        <a:rPr sz="32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sz="3200" b="1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3200" b="1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100</a:t>
                      </a:r>
                      <a:r>
                        <a:rPr sz="3200" b="1" spc="-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OR</a:t>
                      </a:r>
                      <a:r>
                        <a:rPr sz="32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20</a:t>
                      </a:r>
                      <a:r>
                        <a:rPr sz="3200" b="1" spc="-1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sz="32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sz="32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50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Cumulative</a:t>
                      </a:r>
                      <a:r>
                        <a:rPr sz="3200" b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Marks</a:t>
                      </a:r>
                      <a:r>
                        <a:rPr sz="32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obtained</a:t>
                      </a:r>
                      <a:r>
                        <a:rPr sz="3200" b="1" spc="-5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sz="3200" b="1" spc="-1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CIA</a:t>
                      </a:r>
                      <a:r>
                        <a:rPr sz="3200" b="1" spc="-19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3200" b="1" spc="-30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spc="-25" dirty="0">
                          <a:solidFill>
                            <a:srgbClr val="001F5F"/>
                          </a:solidFill>
                          <a:latin typeface="Times New Roman"/>
                          <a:cs typeface="Times New Roman"/>
                        </a:rPr>
                        <a:t>ESE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647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8175" y="-6350"/>
            <a:ext cx="11177905" cy="725805"/>
            <a:chOff x="638175" y="-6350"/>
            <a:chExt cx="11177905" cy="725805"/>
          </a:xfrm>
        </p:grpSpPr>
        <p:sp>
          <p:nvSpPr>
            <p:cNvPr id="3" name="object 3"/>
            <p:cNvSpPr/>
            <p:nvPr/>
          </p:nvSpPr>
          <p:spPr>
            <a:xfrm>
              <a:off x="644525" y="0"/>
              <a:ext cx="11165205" cy="713105"/>
            </a:xfrm>
            <a:custGeom>
              <a:avLst/>
              <a:gdLst/>
              <a:ahLst/>
              <a:cxnLst/>
              <a:rect l="l" t="t" r="r" b="b"/>
              <a:pathLst>
                <a:path w="11165205" h="713105">
                  <a:moveTo>
                    <a:pt x="11046079" y="0"/>
                  </a:moveTo>
                  <a:lnTo>
                    <a:pt x="118795" y="0"/>
                  </a:lnTo>
                  <a:lnTo>
                    <a:pt x="72555" y="9338"/>
                  </a:lnTo>
                  <a:lnTo>
                    <a:pt x="34794" y="34798"/>
                  </a:lnTo>
                  <a:lnTo>
                    <a:pt x="9335" y="72544"/>
                  </a:lnTo>
                  <a:lnTo>
                    <a:pt x="0" y="118745"/>
                  </a:lnTo>
                  <a:lnTo>
                    <a:pt x="0" y="593978"/>
                  </a:lnTo>
                  <a:lnTo>
                    <a:pt x="9335" y="640252"/>
                  </a:lnTo>
                  <a:lnTo>
                    <a:pt x="34794" y="678037"/>
                  </a:lnTo>
                  <a:lnTo>
                    <a:pt x="72555" y="703510"/>
                  </a:lnTo>
                  <a:lnTo>
                    <a:pt x="118795" y="712851"/>
                  </a:lnTo>
                  <a:lnTo>
                    <a:pt x="11046079" y="712851"/>
                  </a:lnTo>
                  <a:lnTo>
                    <a:pt x="11092332" y="703510"/>
                  </a:lnTo>
                  <a:lnTo>
                    <a:pt x="11130073" y="678037"/>
                  </a:lnTo>
                  <a:lnTo>
                    <a:pt x="11155503" y="640252"/>
                  </a:lnTo>
                  <a:lnTo>
                    <a:pt x="11164824" y="593978"/>
                  </a:lnTo>
                  <a:lnTo>
                    <a:pt x="11164824" y="118745"/>
                  </a:lnTo>
                  <a:lnTo>
                    <a:pt x="11155503" y="72544"/>
                  </a:lnTo>
                  <a:lnTo>
                    <a:pt x="11130073" y="34798"/>
                  </a:lnTo>
                  <a:lnTo>
                    <a:pt x="11092332" y="9338"/>
                  </a:lnTo>
                  <a:lnTo>
                    <a:pt x="1104607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44525" y="0"/>
              <a:ext cx="11165205" cy="713105"/>
            </a:xfrm>
            <a:custGeom>
              <a:avLst/>
              <a:gdLst/>
              <a:ahLst/>
              <a:cxnLst/>
              <a:rect l="l" t="t" r="r" b="b"/>
              <a:pathLst>
                <a:path w="11165205" h="713105">
                  <a:moveTo>
                    <a:pt x="0" y="118745"/>
                  </a:moveTo>
                  <a:lnTo>
                    <a:pt x="9335" y="72544"/>
                  </a:lnTo>
                  <a:lnTo>
                    <a:pt x="34794" y="34798"/>
                  </a:lnTo>
                  <a:lnTo>
                    <a:pt x="72555" y="9338"/>
                  </a:lnTo>
                  <a:lnTo>
                    <a:pt x="118795" y="0"/>
                  </a:lnTo>
                  <a:lnTo>
                    <a:pt x="11046079" y="0"/>
                  </a:lnTo>
                  <a:lnTo>
                    <a:pt x="11092332" y="9338"/>
                  </a:lnTo>
                  <a:lnTo>
                    <a:pt x="11130073" y="34798"/>
                  </a:lnTo>
                  <a:lnTo>
                    <a:pt x="11155503" y="72544"/>
                  </a:lnTo>
                  <a:lnTo>
                    <a:pt x="11164824" y="118745"/>
                  </a:lnTo>
                  <a:lnTo>
                    <a:pt x="11164824" y="593978"/>
                  </a:lnTo>
                  <a:lnTo>
                    <a:pt x="11155503" y="640252"/>
                  </a:lnTo>
                  <a:lnTo>
                    <a:pt x="11130073" y="678037"/>
                  </a:lnTo>
                  <a:lnTo>
                    <a:pt x="11092332" y="703510"/>
                  </a:lnTo>
                  <a:lnTo>
                    <a:pt x="11046079" y="712851"/>
                  </a:lnTo>
                  <a:lnTo>
                    <a:pt x="118795" y="712851"/>
                  </a:lnTo>
                  <a:lnTo>
                    <a:pt x="72555" y="703510"/>
                  </a:lnTo>
                  <a:lnTo>
                    <a:pt x="34794" y="678037"/>
                  </a:lnTo>
                  <a:lnTo>
                    <a:pt x="9335" y="640252"/>
                  </a:lnTo>
                  <a:lnTo>
                    <a:pt x="0" y="593978"/>
                  </a:lnTo>
                  <a:lnTo>
                    <a:pt x="0" y="118745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69947" y="35763"/>
            <a:ext cx="7715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7530" algn="l"/>
              </a:tabLst>
            </a:pPr>
            <a:r>
              <a:rPr sz="4000" b="0" spc="-10" dirty="0">
                <a:latin typeface="Arial Black"/>
                <a:cs typeface="Arial Black"/>
              </a:rPr>
              <a:t>ASSESSMENT:</a:t>
            </a:r>
            <a:r>
              <a:rPr sz="4000" b="0" dirty="0">
                <a:latin typeface="Arial Black"/>
                <a:cs typeface="Arial Black"/>
              </a:rPr>
              <a:t>	</a:t>
            </a:r>
            <a:r>
              <a:rPr sz="4000" b="0" spc="-10" dirty="0">
                <a:latin typeface="Arial Black"/>
                <a:cs typeface="Arial Black"/>
              </a:rPr>
              <a:t>Numerically</a:t>
            </a:r>
            <a:endParaRPr sz="4000">
              <a:latin typeface="Arial Black"/>
              <a:cs typeface="Arial Blac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233487" y="755650"/>
            <a:ext cx="10255250" cy="622300"/>
            <a:chOff x="1233487" y="755650"/>
            <a:chExt cx="10255250" cy="622300"/>
          </a:xfrm>
        </p:grpSpPr>
        <p:sp>
          <p:nvSpPr>
            <p:cNvPr id="7" name="object 7"/>
            <p:cNvSpPr/>
            <p:nvPr/>
          </p:nvSpPr>
          <p:spPr>
            <a:xfrm>
              <a:off x="1239837" y="762000"/>
              <a:ext cx="10242550" cy="609600"/>
            </a:xfrm>
            <a:custGeom>
              <a:avLst/>
              <a:gdLst/>
              <a:ahLst/>
              <a:cxnLst/>
              <a:rect l="l" t="t" r="r" b="b"/>
              <a:pathLst>
                <a:path w="10242550" h="609600">
                  <a:moveTo>
                    <a:pt x="10140886" y="0"/>
                  </a:moveTo>
                  <a:lnTo>
                    <a:pt x="101663" y="0"/>
                  </a:lnTo>
                  <a:lnTo>
                    <a:pt x="62097" y="7981"/>
                  </a:lnTo>
                  <a:lnTo>
                    <a:pt x="29781" y="29749"/>
                  </a:lnTo>
                  <a:lnTo>
                    <a:pt x="7991" y="62043"/>
                  </a:lnTo>
                  <a:lnTo>
                    <a:pt x="0" y="101600"/>
                  </a:lnTo>
                  <a:lnTo>
                    <a:pt x="0" y="508000"/>
                  </a:lnTo>
                  <a:lnTo>
                    <a:pt x="7991" y="547556"/>
                  </a:lnTo>
                  <a:lnTo>
                    <a:pt x="29781" y="579850"/>
                  </a:lnTo>
                  <a:lnTo>
                    <a:pt x="62097" y="601618"/>
                  </a:lnTo>
                  <a:lnTo>
                    <a:pt x="101663" y="609600"/>
                  </a:lnTo>
                  <a:lnTo>
                    <a:pt x="10140886" y="609600"/>
                  </a:lnTo>
                  <a:lnTo>
                    <a:pt x="10180443" y="601618"/>
                  </a:lnTo>
                  <a:lnTo>
                    <a:pt x="10212736" y="579850"/>
                  </a:lnTo>
                  <a:lnTo>
                    <a:pt x="10234505" y="547556"/>
                  </a:lnTo>
                  <a:lnTo>
                    <a:pt x="10242486" y="508000"/>
                  </a:lnTo>
                  <a:lnTo>
                    <a:pt x="10242486" y="101600"/>
                  </a:lnTo>
                  <a:lnTo>
                    <a:pt x="10234505" y="62043"/>
                  </a:lnTo>
                  <a:lnTo>
                    <a:pt x="10212736" y="29749"/>
                  </a:lnTo>
                  <a:lnTo>
                    <a:pt x="10180443" y="7981"/>
                  </a:lnTo>
                  <a:lnTo>
                    <a:pt x="1014088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39837" y="762000"/>
              <a:ext cx="10242550" cy="609600"/>
            </a:xfrm>
            <a:custGeom>
              <a:avLst/>
              <a:gdLst/>
              <a:ahLst/>
              <a:cxnLst/>
              <a:rect l="l" t="t" r="r" b="b"/>
              <a:pathLst>
                <a:path w="10242550" h="609600">
                  <a:moveTo>
                    <a:pt x="0" y="101600"/>
                  </a:moveTo>
                  <a:lnTo>
                    <a:pt x="7991" y="62043"/>
                  </a:lnTo>
                  <a:lnTo>
                    <a:pt x="29781" y="29749"/>
                  </a:lnTo>
                  <a:lnTo>
                    <a:pt x="62097" y="7981"/>
                  </a:lnTo>
                  <a:lnTo>
                    <a:pt x="101663" y="0"/>
                  </a:lnTo>
                  <a:lnTo>
                    <a:pt x="10140886" y="0"/>
                  </a:lnTo>
                  <a:lnTo>
                    <a:pt x="10180443" y="7981"/>
                  </a:lnTo>
                  <a:lnTo>
                    <a:pt x="10212736" y="29749"/>
                  </a:lnTo>
                  <a:lnTo>
                    <a:pt x="10234505" y="62043"/>
                  </a:lnTo>
                  <a:lnTo>
                    <a:pt x="10242486" y="101600"/>
                  </a:lnTo>
                  <a:lnTo>
                    <a:pt x="10242486" y="508000"/>
                  </a:lnTo>
                  <a:lnTo>
                    <a:pt x="10234505" y="547556"/>
                  </a:lnTo>
                  <a:lnTo>
                    <a:pt x="10212736" y="579850"/>
                  </a:lnTo>
                  <a:lnTo>
                    <a:pt x="10180443" y="601618"/>
                  </a:lnTo>
                  <a:lnTo>
                    <a:pt x="10140886" y="609600"/>
                  </a:lnTo>
                  <a:lnTo>
                    <a:pt x="101663" y="609600"/>
                  </a:lnTo>
                  <a:lnTo>
                    <a:pt x="62097" y="601618"/>
                  </a:lnTo>
                  <a:lnTo>
                    <a:pt x="29781" y="579850"/>
                  </a:lnTo>
                  <a:lnTo>
                    <a:pt x="7991" y="547556"/>
                  </a:lnTo>
                  <a:lnTo>
                    <a:pt x="0" y="508000"/>
                  </a:lnTo>
                  <a:lnTo>
                    <a:pt x="0" y="101600"/>
                  </a:lnTo>
                  <a:close/>
                </a:path>
              </a:pathLst>
            </a:custGeom>
            <a:ln w="1270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414142" y="817321"/>
            <a:ext cx="78936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80" dirty="0">
                <a:solidFill>
                  <a:srgbClr val="001F5F"/>
                </a:solidFill>
                <a:latin typeface="Cambria"/>
                <a:cs typeface="Cambria"/>
              </a:rPr>
              <a:t>FOR</a:t>
            </a:r>
            <a:r>
              <a:rPr sz="2800" b="1" spc="24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260" dirty="0">
                <a:solidFill>
                  <a:srgbClr val="001F5F"/>
                </a:solidFill>
                <a:latin typeface="Cambria"/>
                <a:cs typeface="Cambria"/>
              </a:rPr>
              <a:t>EACH</a:t>
            </a:r>
            <a:r>
              <a:rPr sz="2800" b="1" spc="270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204" dirty="0">
                <a:solidFill>
                  <a:srgbClr val="001F5F"/>
                </a:solidFill>
                <a:latin typeface="Cambria"/>
                <a:cs typeface="Cambria"/>
              </a:rPr>
              <a:t>THEORY</a:t>
            </a:r>
            <a:r>
              <a:rPr sz="2800" b="1" spc="27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110" dirty="0">
                <a:solidFill>
                  <a:srgbClr val="001F5F"/>
                </a:solidFill>
                <a:latin typeface="Cambria"/>
                <a:cs typeface="Cambria"/>
              </a:rPr>
              <a:t>and</a:t>
            </a:r>
            <a:r>
              <a:rPr sz="2800" b="1" spc="26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215" dirty="0">
                <a:solidFill>
                  <a:srgbClr val="001F5F"/>
                </a:solidFill>
                <a:latin typeface="Cambria"/>
                <a:cs typeface="Cambria"/>
              </a:rPr>
              <a:t>PRACTICAL</a:t>
            </a:r>
            <a:r>
              <a:rPr sz="2800" b="1" spc="275" dirty="0">
                <a:solidFill>
                  <a:srgbClr val="001F5F"/>
                </a:solidFill>
                <a:latin typeface="Cambria"/>
                <a:cs typeface="Cambria"/>
              </a:rPr>
              <a:t> </a:t>
            </a:r>
            <a:r>
              <a:rPr sz="2800" b="1" spc="110" dirty="0">
                <a:solidFill>
                  <a:srgbClr val="001F5F"/>
                </a:solidFill>
                <a:latin typeface="Cambria"/>
                <a:cs typeface="Cambria"/>
              </a:rPr>
              <a:t>PAPER</a:t>
            </a:r>
            <a:endParaRPr sz="2800">
              <a:latin typeface="Cambria"/>
              <a:cs typeface="Cambria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78000" y="1452625"/>
            <a:ext cx="8961501" cy="3686175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173983" y="2021204"/>
            <a:ext cx="38284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50" dirty="0">
                <a:latin typeface="Arial MT"/>
                <a:cs typeface="Arial MT"/>
              </a:rPr>
              <a:t>(ESE)</a:t>
            </a:r>
            <a:r>
              <a:rPr sz="3600" spc="50" dirty="0">
                <a:solidFill>
                  <a:srgbClr val="C00000"/>
                </a:solidFill>
                <a:latin typeface="Arial MT"/>
                <a:cs typeface="Arial MT"/>
              </a:rPr>
              <a:t>End</a:t>
            </a:r>
            <a:r>
              <a:rPr sz="3600" spc="-75" dirty="0">
                <a:solidFill>
                  <a:srgbClr val="C00000"/>
                </a:solidFill>
                <a:latin typeface="Arial MT"/>
                <a:cs typeface="Arial MT"/>
              </a:rPr>
              <a:t> </a:t>
            </a:r>
            <a:r>
              <a:rPr sz="3600" spc="145" dirty="0">
                <a:solidFill>
                  <a:srgbClr val="C00000"/>
                </a:solidFill>
                <a:latin typeface="Arial MT"/>
                <a:cs typeface="Arial MT"/>
              </a:rPr>
              <a:t>Semester</a:t>
            </a:r>
            <a:endParaRPr sz="3600">
              <a:latin typeface="Arial MT"/>
              <a:cs typeface="Arial MT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43959" y="2570226"/>
            <a:ext cx="2969260" cy="1673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320"/>
              </a:lnSpc>
              <a:spcBef>
                <a:spcPts val="100"/>
              </a:spcBef>
            </a:pPr>
            <a:r>
              <a:rPr sz="3600" spc="95" dirty="0">
                <a:solidFill>
                  <a:srgbClr val="C00000"/>
                </a:solidFill>
                <a:latin typeface="Arial MT"/>
                <a:cs typeface="Arial MT"/>
              </a:rPr>
              <a:t>Examination–</a:t>
            </a:r>
            <a:endParaRPr sz="3600">
              <a:latin typeface="Arial MT"/>
              <a:cs typeface="Arial MT"/>
            </a:endParaRPr>
          </a:p>
          <a:p>
            <a:pPr marL="508000">
              <a:lnSpc>
                <a:spcPts val="4800"/>
              </a:lnSpc>
            </a:pPr>
            <a:r>
              <a:rPr sz="4000" spc="-25" dirty="0">
                <a:solidFill>
                  <a:srgbClr val="001F5F"/>
                </a:solidFill>
                <a:latin typeface="Arial MT"/>
                <a:cs typeface="Arial MT"/>
              </a:rPr>
              <a:t>70%</a:t>
            </a:r>
            <a:endParaRPr sz="4000">
              <a:latin typeface="Arial MT"/>
              <a:cs typeface="Arial MT"/>
            </a:endParaRPr>
          </a:p>
          <a:p>
            <a:pPr marL="153035">
              <a:lnSpc>
                <a:spcPct val="100000"/>
              </a:lnSpc>
              <a:spcBef>
                <a:spcPts val="20"/>
              </a:spcBef>
            </a:pPr>
            <a:r>
              <a:rPr sz="3200" spc="100" dirty="0">
                <a:solidFill>
                  <a:srgbClr val="001F5F"/>
                </a:solidFill>
                <a:latin typeface="Arial MT"/>
                <a:cs typeface="Arial MT"/>
              </a:rPr>
              <a:t>(70</a:t>
            </a:r>
            <a:r>
              <a:rPr sz="3200" spc="-9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800" spc="80" dirty="0">
                <a:solidFill>
                  <a:srgbClr val="001F5F"/>
                </a:solidFill>
                <a:latin typeface="Arial MT"/>
                <a:cs typeface="Arial MT"/>
              </a:rPr>
              <a:t>Marks)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13852" y="3362401"/>
            <a:ext cx="96329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5" dirty="0">
                <a:solidFill>
                  <a:srgbClr val="001F5F"/>
                </a:solidFill>
                <a:latin typeface="Arial"/>
                <a:cs typeface="Arial"/>
              </a:rPr>
              <a:t>30%</a:t>
            </a:r>
            <a:endParaRPr sz="3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791450" y="3925061"/>
            <a:ext cx="183324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80" dirty="0">
                <a:solidFill>
                  <a:srgbClr val="001F5F"/>
                </a:solidFill>
                <a:latin typeface="Arial"/>
                <a:cs typeface="Arial"/>
              </a:rPr>
              <a:t>(30</a:t>
            </a:r>
            <a:r>
              <a:rPr sz="28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Marks)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6794500" y="2947923"/>
            <a:ext cx="3502025" cy="393700"/>
            <a:chOff x="6794500" y="2947923"/>
            <a:chExt cx="3502025" cy="393700"/>
          </a:xfrm>
        </p:grpSpPr>
        <p:sp>
          <p:nvSpPr>
            <p:cNvPr id="16" name="object 16"/>
            <p:cNvSpPr/>
            <p:nvPr/>
          </p:nvSpPr>
          <p:spPr>
            <a:xfrm>
              <a:off x="6800850" y="2954273"/>
              <a:ext cx="3489325" cy="381000"/>
            </a:xfrm>
            <a:custGeom>
              <a:avLst/>
              <a:gdLst/>
              <a:ahLst/>
              <a:cxnLst/>
              <a:rect l="l" t="t" r="r" b="b"/>
              <a:pathLst>
                <a:path w="3489325" h="381000">
                  <a:moveTo>
                    <a:pt x="3489325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489325" y="381000"/>
                  </a:lnTo>
                  <a:lnTo>
                    <a:pt x="3489325" y="0"/>
                  </a:lnTo>
                  <a:close/>
                </a:path>
              </a:pathLst>
            </a:custGeom>
            <a:solidFill>
              <a:srgbClr val="E0F01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800850" y="2954273"/>
              <a:ext cx="3489325" cy="381000"/>
            </a:xfrm>
            <a:custGeom>
              <a:avLst/>
              <a:gdLst/>
              <a:ahLst/>
              <a:cxnLst/>
              <a:rect l="l" t="t" r="r" b="b"/>
              <a:pathLst>
                <a:path w="3489325" h="381000">
                  <a:moveTo>
                    <a:pt x="0" y="381000"/>
                  </a:moveTo>
                  <a:lnTo>
                    <a:pt x="3489325" y="381000"/>
                  </a:lnTo>
                  <a:lnTo>
                    <a:pt x="3489325" y="0"/>
                  </a:lnTo>
                  <a:lnTo>
                    <a:pt x="0" y="0"/>
                  </a:lnTo>
                  <a:lnTo>
                    <a:pt x="0" y="381000"/>
                  </a:lnTo>
                  <a:close/>
                </a:path>
              </a:pathLst>
            </a:custGeom>
            <a:ln w="12700">
              <a:solidFill>
                <a:srgbClr val="6FAC4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303769" y="2399157"/>
            <a:ext cx="2460625" cy="99631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36195" marR="5080" indent="-24130">
              <a:lnSpc>
                <a:spcPts val="3800"/>
              </a:lnSpc>
              <a:spcBef>
                <a:spcPts val="240"/>
              </a:spcBef>
            </a:pPr>
            <a:r>
              <a:rPr sz="1800" b="1" dirty="0">
                <a:solidFill>
                  <a:srgbClr val="C00000"/>
                </a:solidFill>
                <a:latin typeface="Arial"/>
                <a:cs typeface="Arial"/>
              </a:rPr>
              <a:t>(CIA)</a:t>
            </a:r>
            <a:r>
              <a:rPr sz="1800" b="1" spc="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200" b="1" spc="45" dirty="0">
                <a:solidFill>
                  <a:srgbClr val="006FC0"/>
                </a:solidFill>
                <a:latin typeface="Arial"/>
                <a:cs typeface="Arial"/>
              </a:rPr>
              <a:t>Internal </a:t>
            </a:r>
            <a:r>
              <a:rPr sz="3200" b="1" spc="-10" dirty="0">
                <a:solidFill>
                  <a:srgbClr val="006FC0"/>
                </a:solidFill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-6350" y="2973323"/>
            <a:ext cx="4041775" cy="1285875"/>
            <a:chOff x="-6350" y="2973323"/>
            <a:chExt cx="4041775" cy="1285875"/>
          </a:xfrm>
        </p:grpSpPr>
        <p:sp>
          <p:nvSpPr>
            <p:cNvPr id="20" name="object 20"/>
            <p:cNvSpPr/>
            <p:nvPr/>
          </p:nvSpPr>
          <p:spPr>
            <a:xfrm>
              <a:off x="0" y="2979673"/>
              <a:ext cx="4029075" cy="1273175"/>
            </a:xfrm>
            <a:custGeom>
              <a:avLst/>
              <a:gdLst/>
              <a:ahLst/>
              <a:cxnLst/>
              <a:rect l="l" t="t" r="r" b="b"/>
              <a:pathLst>
                <a:path w="4029075" h="1273175">
                  <a:moveTo>
                    <a:pt x="3392551" y="0"/>
                  </a:moveTo>
                  <a:lnTo>
                    <a:pt x="3392551" y="318388"/>
                  </a:lnTo>
                  <a:lnTo>
                    <a:pt x="0" y="318388"/>
                  </a:lnTo>
                  <a:lnTo>
                    <a:pt x="0" y="954913"/>
                  </a:lnTo>
                  <a:lnTo>
                    <a:pt x="3392551" y="954913"/>
                  </a:lnTo>
                  <a:lnTo>
                    <a:pt x="3392551" y="1273175"/>
                  </a:lnTo>
                  <a:lnTo>
                    <a:pt x="4029075" y="636651"/>
                  </a:lnTo>
                  <a:lnTo>
                    <a:pt x="3392551" y="0"/>
                  </a:lnTo>
                  <a:close/>
                </a:path>
              </a:pathLst>
            </a:custGeom>
            <a:solidFill>
              <a:srgbClr val="FFC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2979673"/>
              <a:ext cx="4029075" cy="1273175"/>
            </a:xfrm>
            <a:custGeom>
              <a:avLst/>
              <a:gdLst/>
              <a:ahLst/>
              <a:cxnLst/>
              <a:rect l="l" t="t" r="r" b="b"/>
              <a:pathLst>
                <a:path w="4029075" h="1273175">
                  <a:moveTo>
                    <a:pt x="0" y="318388"/>
                  </a:moveTo>
                  <a:lnTo>
                    <a:pt x="3392551" y="318388"/>
                  </a:lnTo>
                  <a:lnTo>
                    <a:pt x="3392551" y="0"/>
                  </a:lnTo>
                  <a:lnTo>
                    <a:pt x="4029075" y="636651"/>
                  </a:lnTo>
                  <a:lnTo>
                    <a:pt x="3392551" y="1273175"/>
                  </a:lnTo>
                  <a:lnTo>
                    <a:pt x="3392551" y="954913"/>
                  </a:lnTo>
                  <a:lnTo>
                    <a:pt x="0" y="954913"/>
                  </a:lnTo>
                  <a:lnTo>
                    <a:pt x="0" y="318388"/>
                  </a:lnTo>
                  <a:close/>
                </a:path>
              </a:pathLst>
            </a:custGeom>
            <a:ln w="12700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40232" y="3378784"/>
            <a:ext cx="28460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3250" algn="l"/>
              </a:tabLst>
            </a:pPr>
            <a:r>
              <a:rPr sz="28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sz="2800" b="1" dirty="0">
                <a:solidFill>
                  <a:srgbClr val="001F5F"/>
                </a:solidFill>
                <a:latin typeface="Times New Roman"/>
                <a:cs typeface="Times New Roman"/>
              </a:rPr>
              <a:t>	</a:t>
            </a:r>
            <a:r>
              <a:rPr sz="2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UNIVERSITY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9240901" y="3313176"/>
            <a:ext cx="2957830" cy="1003300"/>
            <a:chOff x="9240901" y="3313176"/>
            <a:chExt cx="2957830" cy="1003300"/>
          </a:xfrm>
        </p:grpSpPr>
        <p:sp>
          <p:nvSpPr>
            <p:cNvPr id="24" name="object 24"/>
            <p:cNvSpPr/>
            <p:nvPr/>
          </p:nvSpPr>
          <p:spPr>
            <a:xfrm>
              <a:off x="9247251" y="3319526"/>
              <a:ext cx="2945130" cy="990600"/>
            </a:xfrm>
            <a:custGeom>
              <a:avLst/>
              <a:gdLst/>
              <a:ahLst/>
              <a:cxnLst/>
              <a:rect l="l" t="t" r="r" b="b"/>
              <a:pathLst>
                <a:path w="2945129" h="990600">
                  <a:moveTo>
                    <a:pt x="495300" y="0"/>
                  </a:moveTo>
                  <a:lnTo>
                    <a:pt x="0" y="495300"/>
                  </a:lnTo>
                  <a:lnTo>
                    <a:pt x="495300" y="990473"/>
                  </a:lnTo>
                  <a:lnTo>
                    <a:pt x="495300" y="742823"/>
                  </a:lnTo>
                  <a:lnTo>
                    <a:pt x="2944749" y="742823"/>
                  </a:lnTo>
                  <a:lnTo>
                    <a:pt x="2944749" y="247650"/>
                  </a:lnTo>
                  <a:lnTo>
                    <a:pt x="495300" y="247650"/>
                  </a:lnTo>
                  <a:lnTo>
                    <a:pt x="495300" y="0"/>
                  </a:lnTo>
                  <a:close/>
                </a:path>
              </a:pathLst>
            </a:custGeom>
            <a:solidFill>
              <a:srgbClr val="F69D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247251" y="3319526"/>
              <a:ext cx="2945130" cy="990600"/>
            </a:xfrm>
            <a:custGeom>
              <a:avLst/>
              <a:gdLst/>
              <a:ahLst/>
              <a:cxnLst/>
              <a:rect l="l" t="t" r="r" b="b"/>
              <a:pathLst>
                <a:path w="2945129" h="990600">
                  <a:moveTo>
                    <a:pt x="0" y="495300"/>
                  </a:moveTo>
                  <a:lnTo>
                    <a:pt x="495300" y="0"/>
                  </a:lnTo>
                  <a:lnTo>
                    <a:pt x="495300" y="247650"/>
                  </a:lnTo>
                  <a:lnTo>
                    <a:pt x="2944749" y="247650"/>
                  </a:lnTo>
                  <a:lnTo>
                    <a:pt x="2944749" y="742823"/>
                  </a:lnTo>
                  <a:lnTo>
                    <a:pt x="495300" y="742823"/>
                  </a:lnTo>
                  <a:lnTo>
                    <a:pt x="495300" y="990473"/>
                  </a:lnTo>
                  <a:lnTo>
                    <a:pt x="0" y="495300"/>
                  </a:lnTo>
                  <a:close/>
                </a:path>
              </a:pathLst>
            </a:custGeom>
            <a:ln w="12700">
              <a:solidFill>
                <a:srgbClr val="5B9BD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9593706" y="3545585"/>
            <a:ext cx="25012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b="1" dirty="0">
                <a:solidFill>
                  <a:srgbClr val="001F5F"/>
                </a:solidFill>
                <a:latin typeface="Times New Roman"/>
                <a:cs typeface="Times New Roman"/>
              </a:rPr>
              <a:t>At</a:t>
            </a:r>
            <a:r>
              <a:rPr sz="28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COLLEGE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-9525" y="5132451"/>
            <a:ext cx="12211050" cy="1589405"/>
            <a:chOff x="-9525" y="5132451"/>
            <a:chExt cx="12211050" cy="1589405"/>
          </a:xfrm>
        </p:grpSpPr>
        <p:sp>
          <p:nvSpPr>
            <p:cNvPr id="28" name="object 28"/>
            <p:cNvSpPr/>
            <p:nvPr/>
          </p:nvSpPr>
          <p:spPr>
            <a:xfrm>
              <a:off x="0" y="5141976"/>
              <a:ext cx="12192000" cy="1570355"/>
            </a:xfrm>
            <a:custGeom>
              <a:avLst/>
              <a:gdLst/>
              <a:ahLst/>
              <a:cxnLst/>
              <a:rect l="l" t="t" r="r" b="b"/>
              <a:pathLst>
                <a:path w="12192000" h="1570354">
                  <a:moveTo>
                    <a:pt x="12192000" y="0"/>
                  </a:moveTo>
                  <a:lnTo>
                    <a:pt x="0" y="0"/>
                  </a:lnTo>
                  <a:lnTo>
                    <a:pt x="0" y="1569974"/>
                  </a:lnTo>
                  <a:lnTo>
                    <a:pt x="12192000" y="156997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5141976"/>
              <a:ext cx="12192000" cy="1570355"/>
            </a:xfrm>
            <a:custGeom>
              <a:avLst/>
              <a:gdLst/>
              <a:ahLst/>
              <a:cxnLst/>
              <a:rect l="l" t="t" r="r" b="b"/>
              <a:pathLst>
                <a:path w="12192000" h="1570354">
                  <a:moveTo>
                    <a:pt x="0" y="1569974"/>
                  </a:moveTo>
                  <a:lnTo>
                    <a:pt x="12192000" y="156997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569974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109829" y="5159755"/>
            <a:ext cx="11967845" cy="1500505"/>
          </a:xfrm>
          <a:prstGeom prst="rect">
            <a:avLst/>
          </a:prstGeom>
        </p:spPr>
        <p:txBody>
          <a:bodyPr vert="horz" wrap="square" lIns="0" tIns="2540" rIns="0" bIns="0" rtlCol="0">
            <a:spAutoFit/>
          </a:bodyPr>
          <a:lstStyle/>
          <a:p>
            <a:pPr marL="12700" marR="5080" indent="1026794">
              <a:lnSpc>
                <a:spcPct val="102200"/>
              </a:lnSpc>
              <a:spcBef>
                <a:spcPts val="20"/>
              </a:spcBef>
              <a:buSzPct val="87500"/>
              <a:buFont typeface="Wingdings"/>
              <a:buChar char=""/>
              <a:tabLst>
                <a:tab pos="1039494" algn="l"/>
              </a:tabLst>
            </a:pP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The</a:t>
            </a:r>
            <a:r>
              <a:rPr sz="3200" b="1" i="1" spc="-5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Calibri"/>
                <a:cs typeface="Calibri"/>
              </a:rPr>
              <a:t>‘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Project</a:t>
            </a:r>
            <a:r>
              <a:rPr sz="3200" b="1" i="1" spc="-1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spc="-10" dirty="0">
                <a:solidFill>
                  <a:srgbClr val="FFFF00"/>
                </a:solidFill>
                <a:latin typeface="Times New Roman"/>
                <a:cs typeface="Times New Roman"/>
              </a:rPr>
              <a:t>Work</a:t>
            </a:r>
            <a:r>
              <a:rPr sz="3200" b="1" i="1" spc="-10" dirty="0">
                <a:solidFill>
                  <a:srgbClr val="FFFF00"/>
                </a:solidFill>
                <a:latin typeface="Calibri"/>
                <a:cs typeface="Calibri"/>
              </a:rPr>
              <a:t>’</a:t>
            </a:r>
            <a:r>
              <a:rPr sz="3200" b="1" i="1" spc="30" dirty="0">
                <a:solidFill>
                  <a:srgbClr val="FFFF00"/>
                </a:solidFill>
                <a:latin typeface="Calibri"/>
                <a:cs typeface="Calibri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/</a:t>
            </a:r>
            <a:r>
              <a:rPr sz="32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Dissertation</a:t>
            </a:r>
            <a:r>
              <a:rPr sz="3200" b="1" i="1" spc="-6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/</a:t>
            </a:r>
            <a:r>
              <a:rPr sz="3200" b="1" i="1" spc="-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field</a:t>
            </a:r>
            <a:r>
              <a:rPr sz="32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work</a:t>
            </a:r>
            <a:r>
              <a:rPr sz="3200" b="1" i="1" spc="-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as</a:t>
            </a:r>
            <a:r>
              <a:rPr sz="32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per</a:t>
            </a:r>
            <a:r>
              <a:rPr sz="32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course</a:t>
            </a:r>
            <a:r>
              <a:rPr sz="3200" b="1" i="1" spc="-4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spc="-25" dirty="0">
                <a:solidFill>
                  <a:srgbClr val="FFFF00"/>
                </a:solidFill>
                <a:latin typeface="Times New Roman"/>
                <a:cs typeface="Times New Roman"/>
              </a:rPr>
              <a:t>in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particular</a:t>
            </a:r>
            <a:r>
              <a:rPr sz="3200" b="1" i="1" spc="-6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discipline</a:t>
            </a:r>
            <a:r>
              <a:rPr sz="3200" b="1" i="1" spc="-5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will</a:t>
            </a:r>
            <a:r>
              <a:rPr sz="3200" b="1" i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be</a:t>
            </a:r>
            <a:r>
              <a:rPr sz="3200" b="1" i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applied</a:t>
            </a:r>
            <a:r>
              <a:rPr sz="3200" b="1" i="1" spc="-6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within</a:t>
            </a:r>
            <a:r>
              <a:rPr sz="3200" b="1" i="1" spc="-2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prescribed</a:t>
            </a:r>
            <a:r>
              <a:rPr sz="3200" b="1" i="1" spc="-4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total</a:t>
            </a:r>
            <a:r>
              <a:rPr sz="3200" b="1" i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marks</a:t>
            </a:r>
            <a:r>
              <a:rPr sz="3200" b="1" i="1" spc="-35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of</a:t>
            </a:r>
            <a:r>
              <a:rPr sz="3200" b="1" i="1" spc="-25" dirty="0">
                <a:solidFill>
                  <a:srgbClr val="FFFF00"/>
                </a:solidFill>
                <a:latin typeface="Times New Roman"/>
                <a:cs typeface="Times New Roman"/>
              </a:rPr>
              <a:t> the</a:t>
            </a:r>
            <a:endParaRPr sz="3200">
              <a:latin typeface="Times New Roman"/>
              <a:cs typeface="Times New Roman"/>
            </a:endParaRPr>
          </a:p>
          <a:p>
            <a:pPr marL="3460115">
              <a:lnSpc>
                <a:spcPct val="100000"/>
              </a:lnSpc>
            </a:pP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course</a:t>
            </a:r>
            <a:r>
              <a:rPr sz="3200" b="1" i="1" spc="-2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dirty="0">
                <a:solidFill>
                  <a:srgbClr val="FFFF00"/>
                </a:solidFill>
                <a:latin typeface="Times New Roman"/>
                <a:cs typeface="Times New Roman"/>
              </a:rPr>
              <a:t>curriculum</a:t>
            </a:r>
            <a:r>
              <a:rPr sz="3200" b="1" i="1" spc="-3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200" b="1" i="1" spc="-10" dirty="0">
                <a:solidFill>
                  <a:srgbClr val="FFFF00"/>
                </a:solidFill>
                <a:latin typeface="Times New Roman"/>
                <a:cs typeface="Times New Roman"/>
              </a:rPr>
              <a:t>concerned.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201737" y="-6350"/>
            <a:ext cx="10996930" cy="1155700"/>
            <a:chOff x="1201737" y="-6350"/>
            <a:chExt cx="10996930" cy="1155700"/>
          </a:xfrm>
        </p:grpSpPr>
        <p:sp>
          <p:nvSpPr>
            <p:cNvPr id="3" name="object 3"/>
            <p:cNvSpPr/>
            <p:nvPr/>
          </p:nvSpPr>
          <p:spPr>
            <a:xfrm>
              <a:off x="1208087" y="0"/>
              <a:ext cx="10984230" cy="1143000"/>
            </a:xfrm>
            <a:custGeom>
              <a:avLst/>
              <a:gdLst/>
              <a:ahLst/>
              <a:cxnLst/>
              <a:rect l="l" t="t" r="r" b="b"/>
              <a:pathLst>
                <a:path w="10984230" h="1143000">
                  <a:moveTo>
                    <a:pt x="10793412" y="0"/>
                  </a:moveTo>
                  <a:lnTo>
                    <a:pt x="190563" y="0"/>
                  </a:lnTo>
                  <a:lnTo>
                    <a:pt x="146857" y="5034"/>
                  </a:lnTo>
                  <a:lnTo>
                    <a:pt x="106742" y="19372"/>
                  </a:lnTo>
                  <a:lnTo>
                    <a:pt x="71359" y="41867"/>
                  </a:lnTo>
                  <a:lnTo>
                    <a:pt x="41852" y="71374"/>
                  </a:lnTo>
                  <a:lnTo>
                    <a:pt x="19362" y="106746"/>
                  </a:lnTo>
                  <a:lnTo>
                    <a:pt x="5030" y="146837"/>
                  </a:lnTo>
                  <a:lnTo>
                    <a:pt x="0" y="190500"/>
                  </a:lnTo>
                  <a:lnTo>
                    <a:pt x="0" y="952500"/>
                  </a:lnTo>
                  <a:lnTo>
                    <a:pt x="5030" y="996162"/>
                  </a:lnTo>
                  <a:lnTo>
                    <a:pt x="19362" y="1036253"/>
                  </a:lnTo>
                  <a:lnTo>
                    <a:pt x="41852" y="1071625"/>
                  </a:lnTo>
                  <a:lnTo>
                    <a:pt x="71359" y="1101132"/>
                  </a:lnTo>
                  <a:lnTo>
                    <a:pt x="106742" y="1123627"/>
                  </a:lnTo>
                  <a:lnTo>
                    <a:pt x="146857" y="1137965"/>
                  </a:lnTo>
                  <a:lnTo>
                    <a:pt x="190563" y="1143000"/>
                  </a:lnTo>
                  <a:lnTo>
                    <a:pt x="10793412" y="1143000"/>
                  </a:lnTo>
                  <a:lnTo>
                    <a:pt x="10837075" y="1137965"/>
                  </a:lnTo>
                  <a:lnTo>
                    <a:pt x="10877165" y="1123627"/>
                  </a:lnTo>
                  <a:lnTo>
                    <a:pt x="10912537" y="1101132"/>
                  </a:lnTo>
                  <a:lnTo>
                    <a:pt x="10942044" y="1071625"/>
                  </a:lnTo>
                  <a:lnTo>
                    <a:pt x="10964540" y="1036253"/>
                  </a:lnTo>
                  <a:lnTo>
                    <a:pt x="10978878" y="996162"/>
                  </a:lnTo>
                  <a:lnTo>
                    <a:pt x="10983912" y="952500"/>
                  </a:lnTo>
                  <a:lnTo>
                    <a:pt x="10983912" y="190500"/>
                  </a:lnTo>
                  <a:lnTo>
                    <a:pt x="10978878" y="146837"/>
                  </a:lnTo>
                  <a:lnTo>
                    <a:pt x="10964540" y="106746"/>
                  </a:lnTo>
                  <a:lnTo>
                    <a:pt x="10942044" y="71374"/>
                  </a:lnTo>
                  <a:lnTo>
                    <a:pt x="10912537" y="41867"/>
                  </a:lnTo>
                  <a:lnTo>
                    <a:pt x="10877165" y="19372"/>
                  </a:lnTo>
                  <a:lnTo>
                    <a:pt x="10837075" y="5034"/>
                  </a:lnTo>
                  <a:lnTo>
                    <a:pt x="10793412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208087" y="0"/>
              <a:ext cx="10984230" cy="1143000"/>
            </a:xfrm>
            <a:custGeom>
              <a:avLst/>
              <a:gdLst/>
              <a:ahLst/>
              <a:cxnLst/>
              <a:rect l="l" t="t" r="r" b="b"/>
              <a:pathLst>
                <a:path w="10984230" h="1143000">
                  <a:moveTo>
                    <a:pt x="0" y="190500"/>
                  </a:moveTo>
                  <a:lnTo>
                    <a:pt x="5030" y="146837"/>
                  </a:lnTo>
                  <a:lnTo>
                    <a:pt x="19362" y="106746"/>
                  </a:lnTo>
                  <a:lnTo>
                    <a:pt x="41852" y="71374"/>
                  </a:lnTo>
                  <a:lnTo>
                    <a:pt x="71359" y="41867"/>
                  </a:lnTo>
                  <a:lnTo>
                    <a:pt x="106742" y="19372"/>
                  </a:lnTo>
                  <a:lnTo>
                    <a:pt x="146857" y="5034"/>
                  </a:lnTo>
                  <a:lnTo>
                    <a:pt x="190563" y="0"/>
                  </a:lnTo>
                  <a:lnTo>
                    <a:pt x="10793412" y="0"/>
                  </a:lnTo>
                  <a:lnTo>
                    <a:pt x="10837075" y="5034"/>
                  </a:lnTo>
                  <a:lnTo>
                    <a:pt x="10877165" y="19372"/>
                  </a:lnTo>
                  <a:lnTo>
                    <a:pt x="10912537" y="41867"/>
                  </a:lnTo>
                  <a:lnTo>
                    <a:pt x="10942044" y="71374"/>
                  </a:lnTo>
                  <a:lnTo>
                    <a:pt x="10964540" y="106746"/>
                  </a:lnTo>
                  <a:lnTo>
                    <a:pt x="10978878" y="146837"/>
                  </a:lnTo>
                  <a:lnTo>
                    <a:pt x="10983912" y="190500"/>
                  </a:lnTo>
                  <a:lnTo>
                    <a:pt x="10983912" y="952500"/>
                  </a:lnTo>
                  <a:lnTo>
                    <a:pt x="10978878" y="996162"/>
                  </a:lnTo>
                  <a:lnTo>
                    <a:pt x="10964540" y="1036253"/>
                  </a:lnTo>
                  <a:lnTo>
                    <a:pt x="10942044" y="1071625"/>
                  </a:lnTo>
                  <a:lnTo>
                    <a:pt x="10912537" y="1101132"/>
                  </a:lnTo>
                  <a:lnTo>
                    <a:pt x="10877165" y="1123627"/>
                  </a:lnTo>
                  <a:lnTo>
                    <a:pt x="10837075" y="1137965"/>
                  </a:lnTo>
                  <a:lnTo>
                    <a:pt x="10793412" y="1143000"/>
                  </a:lnTo>
                  <a:lnTo>
                    <a:pt x="190563" y="1143000"/>
                  </a:lnTo>
                  <a:lnTo>
                    <a:pt x="146857" y="1137965"/>
                  </a:lnTo>
                  <a:lnTo>
                    <a:pt x="106742" y="1123627"/>
                  </a:lnTo>
                  <a:lnTo>
                    <a:pt x="71359" y="1101132"/>
                  </a:lnTo>
                  <a:lnTo>
                    <a:pt x="41852" y="1071625"/>
                  </a:lnTo>
                  <a:lnTo>
                    <a:pt x="19362" y="1036253"/>
                  </a:lnTo>
                  <a:lnTo>
                    <a:pt x="5030" y="996162"/>
                  </a:lnTo>
                  <a:lnTo>
                    <a:pt x="0" y="952500"/>
                  </a:lnTo>
                  <a:lnTo>
                    <a:pt x="0" y="1905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80" dirty="0"/>
              <a:t>Internal</a:t>
            </a:r>
            <a:r>
              <a:rPr spc="-180" dirty="0"/>
              <a:t> </a:t>
            </a:r>
            <a:r>
              <a:rPr spc="-10" dirty="0"/>
              <a:t>Assessment:</a:t>
            </a:r>
            <a:r>
              <a:rPr spc="-160" dirty="0"/>
              <a:t> </a:t>
            </a:r>
            <a:r>
              <a:rPr sz="4000" dirty="0"/>
              <a:t>30%</a:t>
            </a:r>
            <a:r>
              <a:rPr sz="4000" spc="-110" dirty="0"/>
              <a:t> </a:t>
            </a:r>
            <a:r>
              <a:rPr sz="3600" spc="105" dirty="0"/>
              <a:t>(30</a:t>
            </a:r>
            <a:r>
              <a:rPr sz="3600" spc="-114" dirty="0"/>
              <a:t> </a:t>
            </a:r>
            <a:r>
              <a:rPr sz="3600" spc="-10" dirty="0"/>
              <a:t>marks)</a:t>
            </a:r>
            <a:endParaRPr sz="36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450" y="1187450"/>
            <a:ext cx="11899900" cy="453391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05611" y="3020060"/>
            <a:ext cx="1581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90" dirty="0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sz="2800" b="1" spc="-8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63059" y="3055747"/>
            <a:ext cx="1582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90" dirty="0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sz="2800" b="1" spc="-7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20" dirty="0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12775" y="3544011"/>
            <a:ext cx="5704205" cy="2032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32815" marR="5080" indent="-920750">
              <a:lnSpc>
                <a:spcPct val="100000"/>
              </a:lnSpc>
              <a:spcBef>
                <a:spcPts val="95"/>
              </a:spcBef>
            </a:pP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Conducted</a:t>
            </a:r>
            <a:r>
              <a:rPr sz="2800" b="1" i="1" spc="-6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by</a:t>
            </a:r>
            <a:r>
              <a:rPr sz="28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25" dirty="0">
                <a:solidFill>
                  <a:srgbClr val="001F5F"/>
                </a:solidFill>
                <a:latin typeface="Times New Roman"/>
                <a:cs typeface="Times New Roman"/>
              </a:rPr>
              <a:t>Teacher</a:t>
            </a:r>
            <a:r>
              <a:rPr sz="2800" b="1" i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/</a:t>
            </a:r>
            <a:r>
              <a:rPr sz="2800" b="1" i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Concerned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Department</a:t>
            </a:r>
            <a:r>
              <a:rPr sz="28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at</a:t>
            </a:r>
            <a:r>
              <a:rPr sz="2800" b="1" i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800" b="1" i="1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800" b="1" i="1" spc="-10" dirty="0">
                <a:solidFill>
                  <a:srgbClr val="001F5F"/>
                </a:solidFill>
                <a:latin typeface="Times New Roman"/>
                <a:cs typeface="Times New Roman"/>
              </a:rPr>
              <a:t>College</a:t>
            </a:r>
            <a:endParaRPr sz="2800">
              <a:latin typeface="Times New Roman"/>
              <a:cs typeface="Times New Roman"/>
            </a:endParaRPr>
          </a:p>
          <a:p>
            <a:pPr marL="174625" algn="ctr">
              <a:lnSpc>
                <a:spcPct val="100000"/>
              </a:lnSpc>
              <a:spcBef>
                <a:spcPts val="445"/>
              </a:spcBef>
              <a:tabLst>
                <a:tab pos="2633345" algn="l"/>
              </a:tabLst>
            </a:pPr>
            <a:r>
              <a:rPr sz="2400" b="1" spc="55" dirty="0">
                <a:solidFill>
                  <a:srgbClr val="001F5F"/>
                </a:solidFill>
                <a:latin typeface="Arial"/>
                <a:cs typeface="Arial"/>
              </a:rPr>
              <a:t>Better</a:t>
            </a:r>
            <a:r>
              <a:rPr sz="2400" b="1" spc="-11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1F5F"/>
                </a:solidFill>
                <a:latin typeface="Arial"/>
                <a:cs typeface="Arial"/>
              </a:rPr>
              <a:t>obtained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	marks</a:t>
            </a:r>
            <a:r>
              <a:rPr sz="24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will</a:t>
            </a:r>
            <a:r>
              <a:rPr sz="2400" b="1" spc="-6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30" dirty="0">
                <a:solidFill>
                  <a:srgbClr val="001F5F"/>
                </a:solidFill>
                <a:latin typeface="Arial"/>
                <a:cs typeface="Arial"/>
              </a:rPr>
              <a:t>be</a:t>
            </a:r>
            <a:endParaRPr sz="2400">
              <a:latin typeface="Arial"/>
              <a:cs typeface="Arial"/>
            </a:endParaRPr>
          </a:p>
          <a:p>
            <a:pPr marL="1633855" marR="1483995" algn="ctr">
              <a:lnSpc>
                <a:spcPct val="100000"/>
              </a:lnSpc>
            </a:pP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considered</a:t>
            </a:r>
            <a:r>
              <a:rPr sz="2400" b="1" spc="50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1F5F"/>
                </a:solidFill>
                <a:latin typeface="Arial"/>
                <a:cs typeface="Arial"/>
              </a:rPr>
              <a:t>out</a:t>
            </a:r>
            <a:r>
              <a:rPr sz="2400" b="1" spc="6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5" dirty="0">
                <a:solidFill>
                  <a:srgbClr val="001F5F"/>
                </a:solidFill>
                <a:latin typeface="Arial"/>
                <a:cs typeface="Arial"/>
              </a:rPr>
              <a:t>of </a:t>
            </a:r>
            <a:r>
              <a:rPr sz="2400" b="1" spc="85" dirty="0">
                <a:solidFill>
                  <a:srgbClr val="001F5F"/>
                </a:solidFill>
                <a:latin typeface="Arial"/>
                <a:cs typeface="Arial"/>
              </a:rPr>
              <a:t>20</a:t>
            </a:r>
            <a:r>
              <a:rPr sz="24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400" b="1" spc="-20" dirty="0">
                <a:solidFill>
                  <a:srgbClr val="001F5F"/>
                </a:solidFill>
                <a:latin typeface="Arial"/>
                <a:cs typeface="Arial"/>
              </a:rPr>
              <a:t>marks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105"/>
              </a:spcBef>
            </a:pPr>
            <a:r>
              <a:rPr sz="4400" spc="185" dirty="0">
                <a:solidFill>
                  <a:srgbClr val="001F5F"/>
                </a:solidFill>
              </a:rPr>
              <a:t>Seminar</a:t>
            </a:r>
            <a:r>
              <a:rPr sz="4400" spc="-150" dirty="0">
                <a:solidFill>
                  <a:srgbClr val="001F5F"/>
                </a:solidFill>
              </a:rPr>
              <a:t> </a:t>
            </a:r>
            <a:r>
              <a:rPr sz="4400" spc="-50" dirty="0">
                <a:solidFill>
                  <a:srgbClr val="001F5F"/>
                </a:solidFill>
              </a:rPr>
              <a:t>/ </a:t>
            </a:r>
            <a:r>
              <a:rPr spc="140" dirty="0"/>
              <a:t>Field/Project</a:t>
            </a:r>
            <a:r>
              <a:rPr spc="-55" dirty="0"/>
              <a:t> </a:t>
            </a:r>
            <a:r>
              <a:rPr spc="220" dirty="0"/>
              <a:t>work </a:t>
            </a:r>
            <a:r>
              <a:rPr sz="3800" spc="165" dirty="0"/>
              <a:t>Assignment-</a:t>
            </a:r>
            <a:r>
              <a:rPr sz="3800" spc="-25" dirty="0"/>
              <a:t>10% </a:t>
            </a:r>
            <a:r>
              <a:rPr sz="4400" spc="140" dirty="0">
                <a:solidFill>
                  <a:srgbClr val="C00000"/>
                </a:solidFill>
              </a:rPr>
              <a:t>10</a:t>
            </a:r>
            <a:r>
              <a:rPr sz="4400" spc="-140" dirty="0">
                <a:solidFill>
                  <a:srgbClr val="C00000"/>
                </a:solidFill>
              </a:rPr>
              <a:t> </a:t>
            </a:r>
            <a:r>
              <a:rPr sz="4400" spc="155" dirty="0">
                <a:solidFill>
                  <a:srgbClr val="C00000"/>
                </a:solidFill>
              </a:rPr>
              <a:t>Marks</a:t>
            </a:r>
            <a:endParaRPr sz="4400"/>
          </a:p>
        </p:txBody>
      </p:sp>
      <p:grpSp>
        <p:nvGrpSpPr>
          <p:cNvPr id="11" name="object 11"/>
          <p:cNvGrpSpPr/>
          <p:nvPr/>
        </p:nvGrpSpPr>
        <p:grpSpPr>
          <a:xfrm>
            <a:off x="1403350" y="5154548"/>
            <a:ext cx="10133330" cy="1710055"/>
            <a:chOff x="1403350" y="5154548"/>
            <a:chExt cx="10133330" cy="1710055"/>
          </a:xfrm>
        </p:grpSpPr>
        <p:sp>
          <p:nvSpPr>
            <p:cNvPr id="12" name="object 12"/>
            <p:cNvSpPr/>
            <p:nvPr/>
          </p:nvSpPr>
          <p:spPr>
            <a:xfrm>
              <a:off x="1409700" y="5160898"/>
              <a:ext cx="10120630" cy="1697355"/>
            </a:xfrm>
            <a:custGeom>
              <a:avLst/>
              <a:gdLst/>
              <a:ahLst/>
              <a:cxnLst/>
              <a:rect l="l" t="t" r="r" b="b"/>
              <a:pathLst>
                <a:path w="10120630" h="1697354">
                  <a:moveTo>
                    <a:pt x="5060188" y="0"/>
                  </a:moveTo>
                  <a:lnTo>
                    <a:pt x="4635881" y="424306"/>
                  </a:lnTo>
                  <a:lnTo>
                    <a:pt x="4847971" y="424306"/>
                  </a:lnTo>
                  <a:lnTo>
                    <a:pt x="4847971" y="594410"/>
                  </a:lnTo>
                  <a:lnTo>
                    <a:pt x="0" y="594410"/>
                  </a:lnTo>
                  <a:lnTo>
                    <a:pt x="0" y="1697100"/>
                  </a:lnTo>
                  <a:lnTo>
                    <a:pt x="10120249" y="1697100"/>
                  </a:lnTo>
                  <a:lnTo>
                    <a:pt x="10120249" y="594410"/>
                  </a:lnTo>
                  <a:lnTo>
                    <a:pt x="5272278" y="594410"/>
                  </a:lnTo>
                  <a:lnTo>
                    <a:pt x="5272278" y="424306"/>
                  </a:lnTo>
                  <a:lnTo>
                    <a:pt x="5484368" y="424306"/>
                  </a:lnTo>
                  <a:lnTo>
                    <a:pt x="50601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09700" y="5160898"/>
              <a:ext cx="10120630" cy="1697355"/>
            </a:xfrm>
            <a:custGeom>
              <a:avLst/>
              <a:gdLst/>
              <a:ahLst/>
              <a:cxnLst/>
              <a:rect l="l" t="t" r="r" b="b"/>
              <a:pathLst>
                <a:path w="10120630" h="1697354">
                  <a:moveTo>
                    <a:pt x="0" y="594410"/>
                  </a:moveTo>
                  <a:lnTo>
                    <a:pt x="4847971" y="594410"/>
                  </a:lnTo>
                  <a:lnTo>
                    <a:pt x="4847971" y="424306"/>
                  </a:lnTo>
                  <a:lnTo>
                    <a:pt x="4635881" y="424306"/>
                  </a:lnTo>
                  <a:lnTo>
                    <a:pt x="5060188" y="0"/>
                  </a:lnTo>
                  <a:lnTo>
                    <a:pt x="5484368" y="424306"/>
                  </a:lnTo>
                  <a:lnTo>
                    <a:pt x="5272278" y="424306"/>
                  </a:lnTo>
                  <a:lnTo>
                    <a:pt x="5272278" y="594410"/>
                  </a:lnTo>
                  <a:lnTo>
                    <a:pt x="10120249" y="594410"/>
                  </a:lnTo>
                  <a:lnTo>
                    <a:pt x="10120249" y="1697100"/>
                  </a:lnTo>
                  <a:lnTo>
                    <a:pt x="0" y="1697100"/>
                  </a:lnTo>
                  <a:lnTo>
                    <a:pt x="0" y="59441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2400680" y="6011976"/>
            <a:ext cx="81337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FFC000"/>
                </a:solidFill>
                <a:latin typeface="Arial"/>
                <a:cs typeface="Arial"/>
              </a:rPr>
              <a:t>Conducted</a:t>
            </a:r>
            <a:r>
              <a:rPr sz="3600" b="1" spc="3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600" b="1" dirty="0">
                <a:solidFill>
                  <a:srgbClr val="FFC000"/>
                </a:solidFill>
                <a:latin typeface="Arial"/>
                <a:cs typeface="Arial"/>
              </a:rPr>
              <a:t>during</a:t>
            </a:r>
            <a:r>
              <a:rPr sz="3600" b="1" spc="65" dirty="0">
                <a:solidFill>
                  <a:srgbClr val="FFC000"/>
                </a:solidFill>
                <a:latin typeface="Arial"/>
                <a:cs typeface="Arial"/>
              </a:rPr>
              <a:t> prescribed</a:t>
            </a:r>
            <a:r>
              <a:rPr sz="3600" b="1" spc="45" dirty="0">
                <a:solidFill>
                  <a:srgbClr val="FFC000"/>
                </a:solidFill>
                <a:latin typeface="Arial"/>
                <a:cs typeface="Arial"/>
              </a:rPr>
              <a:t> </a:t>
            </a:r>
            <a:r>
              <a:rPr sz="3600" b="1" spc="50" dirty="0">
                <a:solidFill>
                  <a:srgbClr val="FFC000"/>
                </a:solidFill>
                <a:latin typeface="Arial"/>
                <a:cs typeface="Arial"/>
              </a:rPr>
              <a:t>period</a:t>
            </a:r>
            <a:endParaRPr sz="3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291208" y="1394205"/>
            <a:ext cx="4221480" cy="1397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7310" algn="ctr">
              <a:lnSpc>
                <a:spcPts val="4085"/>
              </a:lnSpc>
              <a:spcBef>
                <a:spcPts val="100"/>
              </a:spcBef>
            </a:pPr>
            <a:r>
              <a:rPr sz="3600" b="1" spc="25" dirty="0">
                <a:solidFill>
                  <a:srgbClr val="C00000"/>
                </a:solidFill>
                <a:latin typeface="Arial"/>
                <a:cs typeface="Arial"/>
              </a:rPr>
              <a:t>20%</a:t>
            </a:r>
            <a:endParaRPr sz="3600">
              <a:latin typeface="Arial"/>
              <a:cs typeface="Arial"/>
            </a:endParaRPr>
          </a:p>
          <a:p>
            <a:pPr algn="ctr">
              <a:lnSpc>
                <a:spcPts val="3120"/>
              </a:lnSpc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Quiz</a:t>
            </a:r>
            <a:r>
              <a:rPr sz="2800" b="1" spc="-10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/</a:t>
            </a:r>
            <a:r>
              <a:rPr sz="2800" b="1" spc="-7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Test</a:t>
            </a:r>
            <a:r>
              <a:rPr sz="28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001F5F"/>
                </a:solidFill>
                <a:latin typeface="Arial"/>
                <a:cs typeface="Arial"/>
              </a:rPr>
              <a:t>Examination</a:t>
            </a:r>
            <a:r>
              <a:rPr sz="2800" b="1" spc="-9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001F5F"/>
                </a:solidFill>
                <a:latin typeface="Arial"/>
                <a:cs typeface="Arial"/>
              </a:rPr>
              <a:t>-</a:t>
            </a:r>
            <a:endParaRPr sz="2800">
              <a:latin typeface="Arial"/>
              <a:cs typeface="Arial"/>
            </a:endParaRPr>
          </a:p>
          <a:p>
            <a:pPr marL="4445" algn="ctr">
              <a:lnSpc>
                <a:spcPts val="3595"/>
              </a:lnSpc>
            </a:pPr>
            <a:r>
              <a:rPr sz="2800" b="1" dirty="0">
                <a:solidFill>
                  <a:srgbClr val="001F5F"/>
                </a:solidFill>
                <a:latin typeface="Arial"/>
                <a:cs typeface="Arial"/>
              </a:rPr>
              <a:t>Twice</a:t>
            </a:r>
            <a:r>
              <a:rPr sz="2800" b="1" spc="-25" dirty="0">
                <a:solidFill>
                  <a:srgbClr val="001F5F"/>
                </a:solidFill>
                <a:latin typeface="Arial"/>
                <a:cs typeface="Arial"/>
              </a:rPr>
              <a:t> </a:t>
            </a:r>
            <a:r>
              <a:rPr sz="2800" spc="90" dirty="0">
                <a:solidFill>
                  <a:srgbClr val="001F5F"/>
                </a:solidFill>
                <a:latin typeface="Arial MT"/>
                <a:cs typeface="Arial MT"/>
              </a:rPr>
              <a:t>(</a:t>
            </a:r>
            <a:r>
              <a:rPr sz="3000" b="1" spc="90" dirty="0">
                <a:solidFill>
                  <a:srgbClr val="C00000"/>
                </a:solidFill>
                <a:latin typeface="Arial"/>
                <a:cs typeface="Arial"/>
              </a:rPr>
              <a:t>20</a:t>
            </a:r>
            <a:r>
              <a:rPr sz="30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3000" b="1" spc="-10" dirty="0">
                <a:solidFill>
                  <a:srgbClr val="C00000"/>
                </a:solidFill>
                <a:latin typeface="Arial"/>
                <a:cs typeface="Arial"/>
              </a:rPr>
              <a:t>marks</a:t>
            </a:r>
            <a:r>
              <a:rPr sz="2800" spc="-10" dirty="0">
                <a:solidFill>
                  <a:srgbClr val="001F5F"/>
                </a:solidFill>
                <a:latin typeface="Arial MT"/>
                <a:cs typeface="Arial MT"/>
              </a:rPr>
              <a:t>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24929" y="3102610"/>
            <a:ext cx="46990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000" spc="-50" dirty="0">
                <a:solidFill>
                  <a:srgbClr val="C00000"/>
                </a:solidFill>
                <a:latin typeface="Arial MT"/>
                <a:cs typeface="Arial MT"/>
              </a:rPr>
              <a:t>+</a:t>
            </a:r>
            <a:endParaRPr sz="6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27452" y="74123"/>
            <a:ext cx="7735570" cy="4527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3475"/>
              </a:lnSpc>
              <a:tabLst>
                <a:tab pos="1901825" algn="l"/>
                <a:tab pos="4817110" algn="l"/>
              </a:tabLst>
            </a:pPr>
            <a:r>
              <a:rPr sz="3200" b="1" spc="204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200" b="1" cap="small" spc="204" dirty="0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sz="3200" b="1" dirty="0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sz="3200" b="1" spc="110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200" b="1" cap="small" spc="110" dirty="0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r>
              <a:rPr sz="3200" b="1" dirty="0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sz="3200" b="1" spc="130" dirty="0">
                <a:solidFill>
                  <a:srgbClr val="FFFF00"/>
                </a:solidFill>
                <a:latin typeface="Georgia"/>
                <a:cs typeface="Georgia"/>
              </a:rPr>
              <a:t>P</a:t>
            </a:r>
            <a:r>
              <a:rPr sz="3200" b="1" cap="small" spc="130" dirty="0">
                <a:solidFill>
                  <a:srgbClr val="FFFF00"/>
                </a:solidFill>
                <a:latin typeface="Georgia"/>
                <a:cs typeface="Georgia"/>
              </a:rPr>
              <a:t>reparation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87192" y="14732"/>
            <a:ext cx="68148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SEMESTER</a:t>
            </a:r>
            <a:r>
              <a:rPr sz="3600" spc="-125" dirty="0"/>
              <a:t> </a:t>
            </a:r>
            <a:r>
              <a:rPr sz="3600" dirty="0"/>
              <a:t>WISE</a:t>
            </a:r>
            <a:r>
              <a:rPr sz="3600" spc="-100" dirty="0"/>
              <a:t> </a:t>
            </a:r>
            <a:r>
              <a:rPr sz="3600" spc="-10" dirty="0"/>
              <a:t>PROMOTION</a:t>
            </a:r>
            <a:endParaRPr sz="3600"/>
          </a:p>
        </p:txBody>
      </p:sp>
      <p:sp>
        <p:nvSpPr>
          <p:cNvPr id="5" name="object 5"/>
          <p:cNvSpPr txBox="1"/>
          <p:nvPr/>
        </p:nvSpPr>
        <p:spPr>
          <a:xfrm>
            <a:off x="0" y="4041775"/>
            <a:ext cx="12192000" cy="964565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</a:ln>
        </p:spPr>
        <p:txBody>
          <a:bodyPr vert="horz" wrap="square" lIns="0" tIns="59055" rIns="0" bIns="0" rtlCol="0">
            <a:spAutoFit/>
          </a:bodyPr>
          <a:lstStyle/>
          <a:p>
            <a:pPr marL="800735" marR="372110" indent="-421640">
              <a:lnSpc>
                <a:spcPct val="102499"/>
              </a:lnSpc>
              <a:spcBef>
                <a:spcPts val="465"/>
              </a:spcBef>
              <a:buSzPct val="114285"/>
              <a:buFont typeface="Wingdings"/>
              <a:buChar char=""/>
              <a:tabLst>
                <a:tab pos="1969135" algn="l"/>
              </a:tabLst>
            </a:pPr>
            <a:r>
              <a:rPr sz="2800" b="1" spc="-10" dirty="0">
                <a:latin typeface="Arial"/>
                <a:cs typeface="Arial"/>
              </a:rPr>
              <a:t>Any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one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50" dirty="0">
                <a:latin typeface="Arial"/>
                <a:cs typeface="Arial"/>
              </a:rPr>
              <a:t>can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55" dirty="0">
                <a:latin typeface="Arial"/>
                <a:cs typeface="Arial"/>
              </a:rPr>
              <a:t>repeat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ESE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spc="65" dirty="0">
                <a:latin typeface="Arial"/>
                <a:cs typeface="Arial"/>
              </a:rPr>
              <a:t>clear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50" dirty="0">
                <a:latin typeface="Arial"/>
                <a:cs typeface="Arial"/>
              </a:rPr>
              <a:t>their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backlog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courses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spc="25" dirty="0">
                <a:latin typeface="Arial"/>
                <a:cs typeface="Arial"/>
              </a:rPr>
              <a:t>co- 	</a:t>
            </a:r>
            <a:r>
              <a:rPr sz="2800" b="1" dirty="0">
                <a:latin typeface="Arial"/>
                <a:cs typeface="Arial"/>
              </a:rPr>
              <a:t>respective</a:t>
            </a:r>
            <a:r>
              <a:rPr sz="2800" b="1" spc="-7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ESE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(Odd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odd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80" dirty="0">
                <a:latin typeface="Arial"/>
                <a:cs typeface="Arial"/>
              </a:rPr>
              <a:t>&amp;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Even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even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only)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-6350" y="742950"/>
            <a:ext cx="7223125" cy="852805"/>
            <a:chOff x="-6350" y="742950"/>
            <a:chExt cx="7223125" cy="852805"/>
          </a:xfrm>
        </p:grpSpPr>
        <p:sp>
          <p:nvSpPr>
            <p:cNvPr id="7" name="object 7"/>
            <p:cNvSpPr/>
            <p:nvPr/>
          </p:nvSpPr>
          <p:spPr>
            <a:xfrm>
              <a:off x="0" y="749300"/>
              <a:ext cx="7210425" cy="840105"/>
            </a:xfrm>
            <a:custGeom>
              <a:avLst/>
              <a:gdLst/>
              <a:ahLst/>
              <a:cxnLst/>
              <a:rect l="l" t="t" r="r" b="b"/>
              <a:pathLst>
                <a:path w="7210425" h="840105">
                  <a:moveTo>
                    <a:pt x="4685157" y="0"/>
                  </a:moveTo>
                  <a:lnTo>
                    <a:pt x="0" y="0"/>
                  </a:lnTo>
                  <a:lnTo>
                    <a:pt x="0" y="839851"/>
                  </a:lnTo>
                  <a:lnTo>
                    <a:pt x="4685157" y="839851"/>
                  </a:lnTo>
                  <a:lnTo>
                    <a:pt x="4685157" y="524890"/>
                  </a:lnTo>
                  <a:lnTo>
                    <a:pt x="7000494" y="524890"/>
                  </a:lnTo>
                  <a:lnTo>
                    <a:pt x="7000494" y="629792"/>
                  </a:lnTo>
                  <a:lnTo>
                    <a:pt x="7210425" y="419862"/>
                  </a:lnTo>
                  <a:lnTo>
                    <a:pt x="7000494" y="209930"/>
                  </a:lnTo>
                  <a:lnTo>
                    <a:pt x="7000494" y="314960"/>
                  </a:lnTo>
                  <a:lnTo>
                    <a:pt x="4685157" y="314960"/>
                  </a:lnTo>
                  <a:lnTo>
                    <a:pt x="4685157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49300"/>
              <a:ext cx="7210425" cy="840105"/>
            </a:xfrm>
            <a:custGeom>
              <a:avLst/>
              <a:gdLst/>
              <a:ahLst/>
              <a:cxnLst/>
              <a:rect l="l" t="t" r="r" b="b"/>
              <a:pathLst>
                <a:path w="7210425" h="840105">
                  <a:moveTo>
                    <a:pt x="0" y="0"/>
                  </a:moveTo>
                  <a:lnTo>
                    <a:pt x="4685157" y="0"/>
                  </a:lnTo>
                  <a:lnTo>
                    <a:pt x="4685157" y="314960"/>
                  </a:lnTo>
                  <a:lnTo>
                    <a:pt x="7000494" y="314960"/>
                  </a:lnTo>
                  <a:lnTo>
                    <a:pt x="7000494" y="209930"/>
                  </a:lnTo>
                  <a:lnTo>
                    <a:pt x="7210425" y="419862"/>
                  </a:lnTo>
                  <a:lnTo>
                    <a:pt x="7000494" y="629792"/>
                  </a:lnTo>
                  <a:lnTo>
                    <a:pt x="7000494" y="524890"/>
                  </a:lnTo>
                  <a:lnTo>
                    <a:pt x="4685157" y="524890"/>
                  </a:lnTo>
                  <a:lnTo>
                    <a:pt x="4685157" y="839851"/>
                  </a:lnTo>
                  <a:lnTo>
                    <a:pt x="0" y="839851"/>
                  </a:lnTo>
                  <a:lnTo>
                    <a:pt x="0" y="0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78739" y="905382"/>
            <a:ext cx="411352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130" dirty="0">
                <a:solidFill>
                  <a:srgbClr val="001F5F"/>
                </a:solidFill>
                <a:latin typeface="Arial MT"/>
                <a:cs typeface="Arial MT"/>
              </a:rPr>
              <a:t>Odd</a:t>
            </a:r>
            <a:r>
              <a:rPr sz="2800" spc="-10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800" spc="105" dirty="0">
                <a:solidFill>
                  <a:srgbClr val="001F5F"/>
                </a:solidFill>
                <a:latin typeface="Arial MT"/>
                <a:cs typeface="Arial MT"/>
              </a:rPr>
              <a:t>Semester:</a:t>
            </a:r>
            <a:r>
              <a:rPr sz="2800" spc="-3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105" dirty="0">
                <a:solidFill>
                  <a:srgbClr val="001F5F"/>
                </a:solidFill>
                <a:latin typeface="Arial MT"/>
                <a:cs typeface="Arial MT"/>
              </a:rPr>
              <a:t>I</a:t>
            </a:r>
            <a:r>
              <a:rPr sz="32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sz="3200" spc="-8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105" dirty="0">
                <a:solidFill>
                  <a:srgbClr val="001F5F"/>
                </a:solidFill>
                <a:latin typeface="Arial MT"/>
                <a:cs typeface="Arial MT"/>
              </a:rPr>
              <a:t>III</a:t>
            </a:r>
            <a:r>
              <a:rPr sz="3200" spc="-10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sz="3200" spc="-8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10" dirty="0">
                <a:solidFill>
                  <a:srgbClr val="001F5F"/>
                </a:solidFill>
                <a:latin typeface="Arial MT"/>
                <a:cs typeface="Arial MT"/>
              </a:rPr>
              <a:t>V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7143750" y="758888"/>
            <a:ext cx="5054600" cy="881380"/>
            <a:chOff x="7143750" y="758888"/>
            <a:chExt cx="5054600" cy="881380"/>
          </a:xfrm>
        </p:grpSpPr>
        <p:sp>
          <p:nvSpPr>
            <p:cNvPr id="11" name="object 11"/>
            <p:cNvSpPr/>
            <p:nvPr/>
          </p:nvSpPr>
          <p:spPr>
            <a:xfrm>
              <a:off x="7150100" y="765238"/>
              <a:ext cx="5041900" cy="868680"/>
            </a:xfrm>
            <a:custGeom>
              <a:avLst/>
              <a:gdLst/>
              <a:ahLst/>
              <a:cxnLst/>
              <a:rect l="l" t="t" r="r" b="b"/>
              <a:pathLst>
                <a:path w="5041900" h="868680">
                  <a:moveTo>
                    <a:pt x="5041900" y="0"/>
                  </a:moveTo>
                  <a:lnTo>
                    <a:pt x="0" y="0"/>
                  </a:lnTo>
                  <a:lnTo>
                    <a:pt x="0" y="868362"/>
                  </a:lnTo>
                  <a:lnTo>
                    <a:pt x="5041900" y="868362"/>
                  </a:lnTo>
                  <a:lnTo>
                    <a:pt x="5041900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150100" y="765238"/>
              <a:ext cx="5041900" cy="868680"/>
            </a:xfrm>
            <a:custGeom>
              <a:avLst/>
              <a:gdLst/>
              <a:ahLst/>
              <a:cxnLst/>
              <a:rect l="l" t="t" r="r" b="b"/>
              <a:pathLst>
                <a:path w="5041900" h="868680">
                  <a:moveTo>
                    <a:pt x="0" y="868362"/>
                  </a:moveTo>
                  <a:lnTo>
                    <a:pt x="5041900" y="868362"/>
                  </a:lnTo>
                  <a:lnTo>
                    <a:pt x="5041900" y="0"/>
                  </a:lnTo>
                  <a:lnTo>
                    <a:pt x="0" y="0"/>
                  </a:lnTo>
                  <a:lnTo>
                    <a:pt x="0" y="86836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413497" y="935482"/>
            <a:ext cx="45180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65" dirty="0">
                <a:solidFill>
                  <a:srgbClr val="001F5F"/>
                </a:solidFill>
                <a:latin typeface="Arial MT"/>
                <a:cs typeface="Arial MT"/>
              </a:rPr>
              <a:t>Even</a:t>
            </a:r>
            <a:r>
              <a:rPr sz="2800" spc="-7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2800" spc="110" dirty="0">
                <a:solidFill>
                  <a:srgbClr val="001F5F"/>
                </a:solidFill>
                <a:latin typeface="Arial MT"/>
                <a:cs typeface="Arial MT"/>
              </a:rPr>
              <a:t>Semester:</a:t>
            </a:r>
            <a:r>
              <a:rPr sz="2800" spc="-5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105" dirty="0">
                <a:solidFill>
                  <a:srgbClr val="001F5F"/>
                </a:solidFill>
                <a:latin typeface="Arial MT"/>
                <a:cs typeface="Arial MT"/>
              </a:rPr>
              <a:t>II</a:t>
            </a:r>
            <a:r>
              <a:rPr sz="3200" spc="-7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sz="3200" spc="-100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90" dirty="0">
                <a:solidFill>
                  <a:srgbClr val="001F5F"/>
                </a:solidFill>
                <a:latin typeface="Arial MT"/>
                <a:cs typeface="Arial MT"/>
              </a:rPr>
              <a:t>IV</a:t>
            </a:r>
            <a:r>
              <a:rPr sz="32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dirty="0">
                <a:solidFill>
                  <a:srgbClr val="001F5F"/>
                </a:solidFill>
                <a:latin typeface="Arial MT"/>
                <a:cs typeface="Arial MT"/>
              </a:rPr>
              <a:t>/</a:t>
            </a:r>
            <a:r>
              <a:rPr sz="3200" spc="-75" dirty="0">
                <a:solidFill>
                  <a:srgbClr val="001F5F"/>
                </a:solidFill>
                <a:latin typeface="Arial MT"/>
                <a:cs typeface="Arial MT"/>
              </a:rPr>
              <a:t> </a:t>
            </a:r>
            <a:r>
              <a:rPr sz="3200" spc="65" dirty="0">
                <a:solidFill>
                  <a:srgbClr val="001F5F"/>
                </a:solidFill>
                <a:latin typeface="Arial MT"/>
                <a:cs typeface="Arial MT"/>
              </a:rPr>
              <a:t>VI</a:t>
            </a:r>
            <a:endParaRPr sz="3200">
              <a:latin typeface="Arial MT"/>
              <a:cs typeface="Arial MT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-6350" y="1701800"/>
            <a:ext cx="12204700" cy="838200"/>
            <a:chOff x="-6350" y="1701800"/>
            <a:chExt cx="12204700" cy="838200"/>
          </a:xfrm>
        </p:grpSpPr>
        <p:sp>
          <p:nvSpPr>
            <p:cNvPr id="15" name="object 15"/>
            <p:cNvSpPr/>
            <p:nvPr/>
          </p:nvSpPr>
          <p:spPr>
            <a:xfrm>
              <a:off x="0" y="1708150"/>
              <a:ext cx="3478529" cy="779780"/>
            </a:xfrm>
            <a:custGeom>
              <a:avLst/>
              <a:gdLst/>
              <a:ahLst/>
              <a:cxnLst/>
              <a:rect l="l" t="t" r="r" b="b"/>
              <a:pathLst>
                <a:path w="3478529" h="779780">
                  <a:moveTo>
                    <a:pt x="1739138" y="0"/>
                  </a:moveTo>
                  <a:lnTo>
                    <a:pt x="1592882" y="1358"/>
                  </a:lnTo>
                  <a:lnTo>
                    <a:pt x="1449979" y="5362"/>
                  </a:lnTo>
                  <a:lnTo>
                    <a:pt x="1310912" y="11903"/>
                  </a:lnTo>
                  <a:lnTo>
                    <a:pt x="1176164" y="20873"/>
                  </a:lnTo>
                  <a:lnTo>
                    <a:pt x="1110560" y="26234"/>
                  </a:lnTo>
                  <a:lnTo>
                    <a:pt x="1046217" y="32163"/>
                  </a:lnTo>
                  <a:lnTo>
                    <a:pt x="983195" y="38644"/>
                  </a:lnTo>
                  <a:lnTo>
                    <a:pt x="921554" y="45665"/>
                  </a:lnTo>
                  <a:lnTo>
                    <a:pt x="861356" y="53213"/>
                  </a:lnTo>
                  <a:lnTo>
                    <a:pt x="802659" y="61272"/>
                  </a:lnTo>
                  <a:lnTo>
                    <a:pt x="745525" y="69831"/>
                  </a:lnTo>
                  <a:lnTo>
                    <a:pt x="690014" y="78875"/>
                  </a:lnTo>
                  <a:lnTo>
                    <a:pt x="636187" y="88391"/>
                  </a:lnTo>
                  <a:lnTo>
                    <a:pt x="584102" y="98365"/>
                  </a:lnTo>
                  <a:lnTo>
                    <a:pt x="533822" y="108784"/>
                  </a:lnTo>
                  <a:lnTo>
                    <a:pt x="485406" y="119635"/>
                  </a:lnTo>
                  <a:lnTo>
                    <a:pt x="438915" y="130903"/>
                  </a:lnTo>
                  <a:lnTo>
                    <a:pt x="394409" y="142576"/>
                  </a:lnTo>
                  <a:lnTo>
                    <a:pt x="351948" y="154640"/>
                  </a:lnTo>
                  <a:lnTo>
                    <a:pt x="311593" y="167080"/>
                  </a:lnTo>
                  <a:lnTo>
                    <a:pt x="273404" y="179885"/>
                  </a:lnTo>
                  <a:lnTo>
                    <a:pt x="237441" y="193040"/>
                  </a:lnTo>
                  <a:lnTo>
                    <a:pt x="172437" y="220345"/>
                  </a:lnTo>
                  <a:lnTo>
                    <a:pt x="117063" y="248889"/>
                  </a:lnTo>
                  <a:lnTo>
                    <a:pt x="71802" y="278564"/>
                  </a:lnTo>
                  <a:lnTo>
                    <a:pt x="37137" y="309260"/>
                  </a:lnTo>
                  <a:lnTo>
                    <a:pt x="13550" y="340871"/>
                  </a:lnTo>
                  <a:lnTo>
                    <a:pt x="0" y="389763"/>
                  </a:lnTo>
                  <a:lnTo>
                    <a:pt x="1525" y="406239"/>
                  </a:lnTo>
                  <a:lnTo>
                    <a:pt x="23928" y="454567"/>
                  </a:lnTo>
                  <a:lnTo>
                    <a:pt x="53114" y="485734"/>
                  </a:lnTo>
                  <a:lnTo>
                    <a:pt x="93137" y="515933"/>
                  </a:lnTo>
                  <a:lnTo>
                    <a:pt x="143515" y="545056"/>
                  </a:lnTo>
                  <a:lnTo>
                    <a:pt x="203764" y="572994"/>
                  </a:lnTo>
                  <a:lnTo>
                    <a:pt x="273402" y="599640"/>
                  </a:lnTo>
                  <a:lnTo>
                    <a:pt x="311591" y="612445"/>
                  </a:lnTo>
                  <a:lnTo>
                    <a:pt x="351946" y="624885"/>
                  </a:lnTo>
                  <a:lnTo>
                    <a:pt x="394407" y="636949"/>
                  </a:lnTo>
                  <a:lnTo>
                    <a:pt x="438913" y="648622"/>
                  </a:lnTo>
                  <a:lnTo>
                    <a:pt x="485405" y="659890"/>
                  </a:lnTo>
                  <a:lnTo>
                    <a:pt x="533821" y="670741"/>
                  </a:lnTo>
                  <a:lnTo>
                    <a:pt x="584101" y="681160"/>
                  </a:lnTo>
                  <a:lnTo>
                    <a:pt x="636185" y="691134"/>
                  </a:lnTo>
                  <a:lnTo>
                    <a:pt x="690013" y="700650"/>
                  </a:lnTo>
                  <a:lnTo>
                    <a:pt x="745524" y="709694"/>
                  </a:lnTo>
                  <a:lnTo>
                    <a:pt x="802658" y="718253"/>
                  </a:lnTo>
                  <a:lnTo>
                    <a:pt x="861355" y="726312"/>
                  </a:lnTo>
                  <a:lnTo>
                    <a:pt x="921554" y="733860"/>
                  </a:lnTo>
                  <a:lnTo>
                    <a:pt x="983194" y="740881"/>
                  </a:lnTo>
                  <a:lnTo>
                    <a:pt x="1046216" y="747362"/>
                  </a:lnTo>
                  <a:lnTo>
                    <a:pt x="1110559" y="753291"/>
                  </a:lnTo>
                  <a:lnTo>
                    <a:pt x="1176163" y="758652"/>
                  </a:lnTo>
                  <a:lnTo>
                    <a:pt x="1310912" y="767622"/>
                  </a:lnTo>
                  <a:lnTo>
                    <a:pt x="1449979" y="774163"/>
                  </a:lnTo>
                  <a:lnTo>
                    <a:pt x="1592882" y="778167"/>
                  </a:lnTo>
                  <a:lnTo>
                    <a:pt x="1739138" y="779526"/>
                  </a:lnTo>
                  <a:lnTo>
                    <a:pt x="1885392" y="778167"/>
                  </a:lnTo>
                  <a:lnTo>
                    <a:pt x="2028293" y="774163"/>
                  </a:lnTo>
                  <a:lnTo>
                    <a:pt x="2167359" y="767622"/>
                  </a:lnTo>
                  <a:lnTo>
                    <a:pt x="2302107" y="758652"/>
                  </a:lnTo>
                  <a:lnTo>
                    <a:pt x="2367711" y="753291"/>
                  </a:lnTo>
                  <a:lnTo>
                    <a:pt x="2432053" y="747362"/>
                  </a:lnTo>
                  <a:lnTo>
                    <a:pt x="2495075" y="740881"/>
                  </a:lnTo>
                  <a:lnTo>
                    <a:pt x="2556716" y="733860"/>
                  </a:lnTo>
                  <a:lnTo>
                    <a:pt x="2616914" y="726312"/>
                  </a:lnTo>
                  <a:lnTo>
                    <a:pt x="2675611" y="718253"/>
                  </a:lnTo>
                  <a:lnTo>
                    <a:pt x="2732745" y="709694"/>
                  </a:lnTo>
                  <a:lnTo>
                    <a:pt x="2788256" y="700650"/>
                  </a:lnTo>
                  <a:lnTo>
                    <a:pt x="2842084" y="691134"/>
                  </a:lnTo>
                  <a:lnTo>
                    <a:pt x="2894169" y="681160"/>
                  </a:lnTo>
                  <a:lnTo>
                    <a:pt x="2944449" y="670741"/>
                  </a:lnTo>
                  <a:lnTo>
                    <a:pt x="2992866" y="659890"/>
                  </a:lnTo>
                  <a:lnTo>
                    <a:pt x="3039357" y="648622"/>
                  </a:lnTo>
                  <a:lnTo>
                    <a:pt x="3083864" y="636949"/>
                  </a:lnTo>
                  <a:lnTo>
                    <a:pt x="3126325" y="624885"/>
                  </a:lnTo>
                  <a:lnTo>
                    <a:pt x="3166680" y="612445"/>
                  </a:lnTo>
                  <a:lnTo>
                    <a:pt x="3204870" y="599640"/>
                  </a:lnTo>
                  <a:lnTo>
                    <a:pt x="3240833" y="586485"/>
                  </a:lnTo>
                  <a:lnTo>
                    <a:pt x="3305837" y="559180"/>
                  </a:lnTo>
                  <a:lnTo>
                    <a:pt x="3361212" y="530636"/>
                  </a:lnTo>
                  <a:lnTo>
                    <a:pt x="3406473" y="500961"/>
                  </a:lnTo>
                  <a:lnTo>
                    <a:pt x="3441139" y="470265"/>
                  </a:lnTo>
                  <a:lnTo>
                    <a:pt x="3464725" y="438654"/>
                  </a:lnTo>
                  <a:lnTo>
                    <a:pt x="3478276" y="389763"/>
                  </a:lnTo>
                  <a:lnTo>
                    <a:pt x="3476750" y="373286"/>
                  </a:lnTo>
                  <a:lnTo>
                    <a:pt x="3454347" y="324958"/>
                  </a:lnTo>
                  <a:lnTo>
                    <a:pt x="3425161" y="293791"/>
                  </a:lnTo>
                  <a:lnTo>
                    <a:pt x="3385137" y="263592"/>
                  </a:lnTo>
                  <a:lnTo>
                    <a:pt x="3334759" y="234469"/>
                  </a:lnTo>
                  <a:lnTo>
                    <a:pt x="3274509" y="206531"/>
                  </a:lnTo>
                  <a:lnTo>
                    <a:pt x="3204870" y="179885"/>
                  </a:lnTo>
                  <a:lnTo>
                    <a:pt x="3166680" y="167080"/>
                  </a:lnTo>
                  <a:lnTo>
                    <a:pt x="3126325" y="154640"/>
                  </a:lnTo>
                  <a:lnTo>
                    <a:pt x="3083864" y="142576"/>
                  </a:lnTo>
                  <a:lnTo>
                    <a:pt x="3039357" y="130903"/>
                  </a:lnTo>
                  <a:lnTo>
                    <a:pt x="2992866" y="119635"/>
                  </a:lnTo>
                  <a:lnTo>
                    <a:pt x="2944449" y="108784"/>
                  </a:lnTo>
                  <a:lnTo>
                    <a:pt x="2894169" y="98365"/>
                  </a:lnTo>
                  <a:lnTo>
                    <a:pt x="2842084" y="88391"/>
                  </a:lnTo>
                  <a:lnTo>
                    <a:pt x="2788256" y="78875"/>
                  </a:lnTo>
                  <a:lnTo>
                    <a:pt x="2732745" y="69831"/>
                  </a:lnTo>
                  <a:lnTo>
                    <a:pt x="2675611" y="61272"/>
                  </a:lnTo>
                  <a:lnTo>
                    <a:pt x="2616914" y="53213"/>
                  </a:lnTo>
                  <a:lnTo>
                    <a:pt x="2556716" y="45665"/>
                  </a:lnTo>
                  <a:lnTo>
                    <a:pt x="2495075" y="38644"/>
                  </a:lnTo>
                  <a:lnTo>
                    <a:pt x="2432053" y="32163"/>
                  </a:lnTo>
                  <a:lnTo>
                    <a:pt x="2367711" y="26234"/>
                  </a:lnTo>
                  <a:lnTo>
                    <a:pt x="2302107" y="20873"/>
                  </a:lnTo>
                  <a:lnTo>
                    <a:pt x="2167359" y="11903"/>
                  </a:lnTo>
                  <a:lnTo>
                    <a:pt x="2028293" y="5362"/>
                  </a:lnTo>
                  <a:lnTo>
                    <a:pt x="1885392" y="1358"/>
                  </a:lnTo>
                  <a:lnTo>
                    <a:pt x="1739138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708150"/>
              <a:ext cx="3478529" cy="779780"/>
            </a:xfrm>
            <a:custGeom>
              <a:avLst/>
              <a:gdLst/>
              <a:ahLst/>
              <a:cxnLst/>
              <a:rect l="l" t="t" r="r" b="b"/>
              <a:pathLst>
                <a:path w="3478529" h="779780">
                  <a:moveTo>
                    <a:pt x="0" y="389763"/>
                  </a:moveTo>
                  <a:lnTo>
                    <a:pt x="13550" y="340871"/>
                  </a:lnTo>
                  <a:lnTo>
                    <a:pt x="37137" y="309260"/>
                  </a:lnTo>
                  <a:lnTo>
                    <a:pt x="71802" y="278564"/>
                  </a:lnTo>
                  <a:lnTo>
                    <a:pt x="117063" y="248889"/>
                  </a:lnTo>
                  <a:lnTo>
                    <a:pt x="172437" y="220345"/>
                  </a:lnTo>
                  <a:lnTo>
                    <a:pt x="237441" y="193040"/>
                  </a:lnTo>
                  <a:lnTo>
                    <a:pt x="273404" y="179885"/>
                  </a:lnTo>
                  <a:lnTo>
                    <a:pt x="311593" y="167080"/>
                  </a:lnTo>
                  <a:lnTo>
                    <a:pt x="351948" y="154640"/>
                  </a:lnTo>
                  <a:lnTo>
                    <a:pt x="394409" y="142576"/>
                  </a:lnTo>
                  <a:lnTo>
                    <a:pt x="438915" y="130903"/>
                  </a:lnTo>
                  <a:lnTo>
                    <a:pt x="485406" y="119635"/>
                  </a:lnTo>
                  <a:lnTo>
                    <a:pt x="533822" y="108784"/>
                  </a:lnTo>
                  <a:lnTo>
                    <a:pt x="584102" y="98365"/>
                  </a:lnTo>
                  <a:lnTo>
                    <a:pt x="636187" y="88391"/>
                  </a:lnTo>
                  <a:lnTo>
                    <a:pt x="690014" y="78875"/>
                  </a:lnTo>
                  <a:lnTo>
                    <a:pt x="745525" y="69831"/>
                  </a:lnTo>
                  <a:lnTo>
                    <a:pt x="802659" y="61272"/>
                  </a:lnTo>
                  <a:lnTo>
                    <a:pt x="861356" y="53213"/>
                  </a:lnTo>
                  <a:lnTo>
                    <a:pt x="921554" y="45665"/>
                  </a:lnTo>
                  <a:lnTo>
                    <a:pt x="983195" y="38644"/>
                  </a:lnTo>
                  <a:lnTo>
                    <a:pt x="1046217" y="32163"/>
                  </a:lnTo>
                  <a:lnTo>
                    <a:pt x="1110560" y="26234"/>
                  </a:lnTo>
                  <a:lnTo>
                    <a:pt x="1176164" y="20873"/>
                  </a:lnTo>
                  <a:lnTo>
                    <a:pt x="1242968" y="16091"/>
                  </a:lnTo>
                  <a:lnTo>
                    <a:pt x="1310912" y="11903"/>
                  </a:lnTo>
                  <a:lnTo>
                    <a:pt x="1379936" y="8322"/>
                  </a:lnTo>
                  <a:lnTo>
                    <a:pt x="1449979" y="5362"/>
                  </a:lnTo>
                  <a:lnTo>
                    <a:pt x="1520981" y="3036"/>
                  </a:lnTo>
                  <a:lnTo>
                    <a:pt x="1592882" y="1358"/>
                  </a:lnTo>
                  <a:lnTo>
                    <a:pt x="1665621" y="341"/>
                  </a:lnTo>
                  <a:lnTo>
                    <a:pt x="1739138" y="0"/>
                  </a:lnTo>
                  <a:lnTo>
                    <a:pt x="1812653" y="341"/>
                  </a:lnTo>
                  <a:lnTo>
                    <a:pt x="1885392" y="1358"/>
                  </a:lnTo>
                  <a:lnTo>
                    <a:pt x="1957292" y="3036"/>
                  </a:lnTo>
                  <a:lnTo>
                    <a:pt x="2028293" y="5362"/>
                  </a:lnTo>
                  <a:lnTo>
                    <a:pt x="2098336" y="8322"/>
                  </a:lnTo>
                  <a:lnTo>
                    <a:pt x="2167359" y="11903"/>
                  </a:lnTo>
                  <a:lnTo>
                    <a:pt x="2235303" y="16091"/>
                  </a:lnTo>
                  <a:lnTo>
                    <a:pt x="2302107" y="20873"/>
                  </a:lnTo>
                  <a:lnTo>
                    <a:pt x="2367711" y="26234"/>
                  </a:lnTo>
                  <a:lnTo>
                    <a:pt x="2432053" y="32163"/>
                  </a:lnTo>
                  <a:lnTo>
                    <a:pt x="2495075" y="38644"/>
                  </a:lnTo>
                  <a:lnTo>
                    <a:pt x="2556716" y="45665"/>
                  </a:lnTo>
                  <a:lnTo>
                    <a:pt x="2616914" y="53213"/>
                  </a:lnTo>
                  <a:lnTo>
                    <a:pt x="2675611" y="61272"/>
                  </a:lnTo>
                  <a:lnTo>
                    <a:pt x="2732745" y="69831"/>
                  </a:lnTo>
                  <a:lnTo>
                    <a:pt x="2788256" y="78875"/>
                  </a:lnTo>
                  <a:lnTo>
                    <a:pt x="2842084" y="88391"/>
                  </a:lnTo>
                  <a:lnTo>
                    <a:pt x="2894169" y="98365"/>
                  </a:lnTo>
                  <a:lnTo>
                    <a:pt x="2944449" y="108784"/>
                  </a:lnTo>
                  <a:lnTo>
                    <a:pt x="2992866" y="119635"/>
                  </a:lnTo>
                  <a:lnTo>
                    <a:pt x="3039357" y="130903"/>
                  </a:lnTo>
                  <a:lnTo>
                    <a:pt x="3083864" y="142576"/>
                  </a:lnTo>
                  <a:lnTo>
                    <a:pt x="3126325" y="154640"/>
                  </a:lnTo>
                  <a:lnTo>
                    <a:pt x="3166680" y="167080"/>
                  </a:lnTo>
                  <a:lnTo>
                    <a:pt x="3204870" y="179885"/>
                  </a:lnTo>
                  <a:lnTo>
                    <a:pt x="3240833" y="193040"/>
                  </a:lnTo>
                  <a:lnTo>
                    <a:pt x="3305837" y="220345"/>
                  </a:lnTo>
                  <a:lnTo>
                    <a:pt x="3361212" y="248889"/>
                  </a:lnTo>
                  <a:lnTo>
                    <a:pt x="3406473" y="278564"/>
                  </a:lnTo>
                  <a:lnTo>
                    <a:pt x="3441139" y="309260"/>
                  </a:lnTo>
                  <a:lnTo>
                    <a:pt x="3464725" y="340871"/>
                  </a:lnTo>
                  <a:lnTo>
                    <a:pt x="3478276" y="389763"/>
                  </a:lnTo>
                  <a:lnTo>
                    <a:pt x="3476750" y="406239"/>
                  </a:lnTo>
                  <a:lnTo>
                    <a:pt x="3472213" y="422541"/>
                  </a:lnTo>
                  <a:lnTo>
                    <a:pt x="3441139" y="470265"/>
                  </a:lnTo>
                  <a:lnTo>
                    <a:pt x="3406473" y="500961"/>
                  </a:lnTo>
                  <a:lnTo>
                    <a:pt x="3361212" y="530636"/>
                  </a:lnTo>
                  <a:lnTo>
                    <a:pt x="3305837" y="559180"/>
                  </a:lnTo>
                  <a:lnTo>
                    <a:pt x="3240833" y="586485"/>
                  </a:lnTo>
                  <a:lnTo>
                    <a:pt x="3204870" y="599640"/>
                  </a:lnTo>
                  <a:lnTo>
                    <a:pt x="3166680" y="612445"/>
                  </a:lnTo>
                  <a:lnTo>
                    <a:pt x="3126325" y="624885"/>
                  </a:lnTo>
                  <a:lnTo>
                    <a:pt x="3083864" y="636949"/>
                  </a:lnTo>
                  <a:lnTo>
                    <a:pt x="3039357" y="648622"/>
                  </a:lnTo>
                  <a:lnTo>
                    <a:pt x="2992866" y="659890"/>
                  </a:lnTo>
                  <a:lnTo>
                    <a:pt x="2944449" y="670741"/>
                  </a:lnTo>
                  <a:lnTo>
                    <a:pt x="2894169" y="681160"/>
                  </a:lnTo>
                  <a:lnTo>
                    <a:pt x="2842084" y="691134"/>
                  </a:lnTo>
                  <a:lnTo>
                    <a:pt x="2788256" y="700650"/>
                  </a:lnTo>
                  <a:lnTo>
                    <a:pt x="2732745" y="709694"/>
                  </a:lnTo>
                  <a:lnTo>
                    <a:pt x="2675611" y="718253"/>
                  </a:lnTo>
                  <a:lnTo>
                    <a:pt x="2616914" y="726312"/>
                  </a:lnTo>
                  <a:lnTo>
                    <a:pt x="2556716" y="733860"/>
                  </a:lnTo>
                  <a:lnTo>
                    <a:pt x="2495075" y="740881"/>
                  </a:lnTo>
                  <a:lnTo>
                    <a:pt x="2432053" y="747362"/>
                  </a:lnTo>
                  <a:lnTo>
                    <a:pt x="2367711" y="753291"/>
                  </a:lnTo>
                  <a:lnTo>
                    <a:pt x="2302107" y="758652"/>
                  </a:lnTo>
                  <a:lnTo>
                    <a:pt x="2235303" y="763434"/>
                  </a:lnTo>
                  <a:lnTo>
                    <a:pt x="2167359" y="767622"/>
                  </a:lnTo>
                  <a:lnTo>
                    <a:pt x="2098336" y="771203"/>
                  </a:lnTo>
                  <a:lnTo>
                    <a:pt x="2028293" y="774163"/>
                  </a:lnTo>
                  <a:lnTo>
                    <a:pt x="1957292" y="776489"/>
                  </a:lnTo>
                  <a:lnTo>
                    <a:pt x="1885392" y="778167"/>
                  </a:lnTo>
                  <a:lnTo>
                    <a:pt x="1812653" y="779184"/>
                  </a:lnTo>
                  <a:lnTo>
                    <a:pt x="1739138" y="779526"/>
                  </a:lnTo>
                  <a:lnTo>
                    <a:pt x="1665621" y="779184"/>
                  </a:lnTo>
                  <a:lnTo>
                    <a:pt x="1592882" y="778167"/>
                  </a:lnTo>
                  <a:lnTo>
                    <a:pt x="1520981" y="776489"/>
                  </a:lnTo>
                  <a:lnTo>
                    <a:pt x="1449979" y="774163"/>
                  </a:lnTo>
                  <a:lnTo>
                    <a:pt x="1379936" y="771203"/>
                  </a:lnTo>
                  <a:lnTo>
                    <a:pt x="1310912" y="767622"/>
                  </a:lnTo>
                  <a:lnTo>
                    <a:pt x="1242967" y="763434"/>
                  </a:lnTo>
                  <a:lnTo>
                    <a:pt x="1176163" y="758652"/>
                  </a:lnTo>
                  <a:lnTo>
                    <a:pt x="1110559" y="753291"/>
                  </a:lnTo>
                  <a:lnTo>
                    <a:pt x="1046216" y="747362"/>
                  </a:lnTo>
                  <a:lnTo>
                    <a:pt x="983194" y="740881"/>
                  </a:lnTo>
                  <a:lnTo>
                    <a:pt x="921554" y="733860"/>
                  </a:lnTo>
                  <a:lnTo>
                    <a:pt x="861355" y="726312"/>
                  </a:lnTo>
                  <a:lnTo>
                    <a:pt x="802658" y="718253"/>
                  </a:lnTo>
                  <a:lnTo>
                    <a:pt x="745524" y="709694"/>
                  </a:lnTo>
                  <a:lnTo>
                    <a:pt x="690013" y="700650"/>
                  </a:lnTo>
                  <a:lnTo>
                    <a:pt x="636185" y="691134"/>
                  </a:lnTo>
                  <a:lnTo>
                    <a:pt x="584101" y="681160"/>
                  </a:lnTo>
                  <a:lnTo>
                    <a:pt x="533821" y="670741"/>
                  </a:lnTo>
                  <a:lnTo>
                    <a:pt x="485405" y="659890"/>
                  </a:lnTo>
                  <a:lnTo>
                    <a:pt x="438913" y="648622"/>
                  </a:lnTo>
                  <a:lnTo>
                    <a:pt x="394407" y="636949"/>
                  </a:lnTo>
                  <a:lnTo>
                    <a:pt x="351946" y="624885"/>
                  </a:lnTo>
                  <a:lnTo>
                    <a:pt x="311591" y="612445"/>
                  </a:lnTo>
                  <a:lnTo>
                    <a:pt x="273402" y="599640"/>
                  </a:lnTo>
                  <a:lnTo>
                    <a:pt x="237440" y="586485"/>
                  </a:lnTo>
                  <a:lnTo>
                    <a:pt x="172436" y="559180"/>
                  </a:lnTo>
                  <a:lnTo>
                    <a:pt x="117062" y="530636"/>
                  </a:lnTo>
                  <a:lnTo>
                    <a:pt x="71801" y="500961"/>
                  </a:lnTo>
                  <a:lnTo>
                    <a:pt x="37136" y="470265"/>
                  </a:lnTo>
                  <a:lnTo>
                    <a:pt x="13550" y="438654"/>
                  </a:lnTo>
                  <a:lnTo>
                    <a:pt x="0" y="389763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548751" y="1738376"/>
              <a:ext cx="3643629" cy="795655"/>
            </a:xfrm>
            <a:custGeom>
              <a:avLst/>
              <a:gdLst/>
              <a:ahLst/>
              <a:cxnLst/>
              <a:rect l="l" t="t" r="r" b="b"/>
              <a:pathLst>
                <a:path w="3643629" h="795655">
                  <a:moveTo>
                    <a:pt x="1821560" y="0"/>
                  </a:moveTo>
                  <a:lnTo>
                    <a:pt x="1748293" y="315"/>
                  </a:lnTo>
                  <a:lnTo>
                    <a:pt x="1604017" y="2804"/>
                  </a:lnTo>
                  <a:lnTo>
                    <a:pt x="1463116" y="7691"/>
                  </a:lnTo>
                  <a:lnTo>
                    <a:pt x="1326024" y="14881"/>
                  </a:lnTo>
                  <a:lnTo>
                    <a:pt x="1193176" y="24280"/>
                  </a:lnTo>
                  <a:lnTo>
                    <a:pt x="1065009" y="35792"/>
                  </a:lnTo>
                  <a:lnTo>
                    <a:pt x="1002816" y="42312"/>
                  </a:lnTo>
                  <a:lnTo>
                    <a:pt x="941957" y="49324"/>
                  </a:lnTo>
                  <a:lnTo>
                    <a:pt x="882485" y="56817"/>
                  </a:lnTo>
                  <a:lnTo>
                    <a:pt x="824454" y="64779"/>
                  </a:lnTo>
                  <a:lnTo>
                    <a:pt x="767921" y="73198"/>
                  </a:lnTo>
                  <a:lnTo>
                    <a:pt x="712938" y="82063"/>
                  </a:lnTo>
                  <a:lnTo>
                    <a:pt x="659560" y="91361"/>
                  </a:lnTo>
                  <a:lnTo>
                    <a:pt x="607842" y="101082"/>
                  </a:lnTo>
                  <a:lnTo>
                    <a:pt x="557837" y="111212"/>
                  </a:lnTo>
                  <a:lnTo>
                    <a:pt x="509601" y="121740"/>
                  </a:lnTo>
                  <a:lnTo>
                    <a:pt x="463188" y="132654"/>
                  </a:lnTo>
                  <a:lnTo>
                    <a:pt x="418652" y="143943"/>
                  </a:lnTo>
                  <a:lnTo>
                    <a:pt x="376047" y="155594"/>
                  </a:lnTo>
                  <a:lnTo>
                    <a:pt x="335428" y="167596"/>
                  </a:lnTo>
                  <a:lnTo>
                    <a:pt x="296850" y="179936"/>
                  </a:lnTo>
                  <a:lnTo>
                    <a:pt x="260366" y="192603"/>
                  </a:lnTo>
                  <a:lnTo>
                    <a:pt x="193900" y="218872"/>
                  </a:lnTo>
                  <a:lnTo>
                    <a:pt x="136466" y="246305"/>
                  </a:lnTo>
                  <a:lnTo>
                    <a:pt x="88498" y="274810"/>
                  </a:lnTo>
                  <a:lnTo>
                    <a:pt x="50433" y="304290"/>
                  </a:lnTo>
                  <a:lnTo>
                    <a:pt x="22704" y="334651"/>
                  </a:lnTo>
                  <a:lnTo>
                    <a:pt x="1446" y="381637"/>
                  </a:lnTo>
                  <a:lnTo>
                    <a:pt x="0" y="397637"/>
                  </a:lnTo>
                  <a:lnTo>
                    <a:pt x="1446" y="413627"/>
                  </a:lnTo>
                  <a:lnTo>
                    <a:pt x="22704" y="460592"/>
                  </a:lnTo>
                  <a:lnTo>
                    <a:pt x="50433" y="490943"/>
                  </a:lnTo>
                  <a:lnTo>
                    <a:pt x="88498" y="520415"/>
                  </a:lnTo>
                  <a:lnTo>
                    <a:pt x="136466" y="548915"/>
                  </a:lnTo>
                  <a:lnTo>
                    <a:pt x="193900" y="576346"/>
                  </a:lnTo>
                  <a:lnTo>
                    <a:pt x="260366" y="602613"/>
                  </a:lnTo>
                  <a:lnTo>
                    <a:pt x="296850" y="615281"/>
                  </a:lnTo>
                  <a:lnTo>
                    <a:pt x="335428" y="627622"/>
                  </a:lnTo>
                  <a:lnTo>
                    <a:pt x="376047" y="639625"/>
                  </a:lnTo>
                  <a:lnTo>
                    <a:pt x="418652" y="651278"/>
                  </a:lnTo>
                  <a:lnTo>
                    <a:pt x="463188" y="662568"/>
                  </a:lnTo>
                  <a:lnTo>
                    <a:pt x="509601" y="673484"/>
                  </a:lnTo>
                  <a:lnTo>
                    <a:pt x="557837" y="684015"/>
                  </a:lnTo>
                  <a:lnTo>
                    <a:pt x="607842" y="694147"/>
                  </a:lnTo>
                  <a:lnTo>
                    <a:pt x="659560" y="703870"/>
                  </a:lnTo>
                  <a:lnTo>
                    <a:pt x="712938" y="713172"/>
                  </a:lnTo>
                  <a:lnTo>
                    <a:pt x="767921" y="722040"/>
                  </a:lnTo>
                  <a:lnTo>
                    <a:pt x="824454" y="730462"/>
                  </a:lnTo>
                  <a:lnTo>
                    <a:pt x="882485" y="738427"/>
                  </a:lnTo>
                  <a:lnTo>
                    <a:pt x="941957" y="745923"/>
                  </a:lnTo>
                  <a:lnTo>
                    <a:pt x="1002816" y="752938"/>
                  </a:lnTo>
                  <a:lnTo>
                    <a:pt x="1065009" y="759461"/>
                  </a:lnTo>
                  <a:lnTo>
                    <a:pt x="1128480" y="765478"/>
                  </a:lnTo>
                  <a:lnTo>
                    <a:pt x="1259042" y="775951"/>
                  </a:lnTo>
                  <a:lnTo>
                    <a:pt x="1394066" y="784262"/>
                  </a:lnTo>
                  <a:lnTo>
                    <a:pt x="1533117" y="790316"/>
                  </a:lnTo>
                  <a:lnTo>
                    <a:pt x="1675761" y="794018"/>
                  </a:lnTo>
                  <a:lnTo>
                    <a:pt x="1821560" y="795274"/>
                  </a:lnTo>
                  <a:lnTo>
                    <a:pt x="1967361" y="794018"/>
                  </a:lnTo>
                  <a:lnTo>
                    <a:pt x="2110007" y="790316"/>
                  </a:lnTo>
                  <a:lnTo>
                    <a:pt x="2249062" y="784262"/>
                  </a:lnTo>
                  <a:lnTo>
                    <a:pt x="2384091" y="775951"/>
                  </a:lnTo>
                  <a:lnTo>
                    <a:pt x="2514660" y="765478"/>
                  </a:lnTo>
                  <a:lnTo>
                    <a:pt x="2578135" y="759461"/>
                  </a:lnTo>
                  <a:lnTo>
                    <a:pt x="2640331" y="752938"/>
                  </a:lnTo>
                  <a:lnTo>
                    <a:pt x="2701195" y="745923"/>
                  </a:lnTo>
                  <a:lnTo>
                    <a:pt x="2760671" y="738427"/>
                  </a:lnTo>
                  <a:lnTo>
                    <a:pt x="2818705" y="730462"/>
                  </a:lnTo>
                  <a:lnTo>
                    <a:pt x="2875243" y="722040"/>
                  </a:lnTo>
                  <a:lnTo>
                    <a:pt x="2930231" y="713172"/>
                  </a:lnTo>
                  <a:lnTo>
                    <a:pt x="2983613" y="703870"/>
                  </a:lnTo>
                  <a:lnTo>
                    <a:pt x="3035336" y="694147"/>
                  </a:lnTo>
                  <a:lnTo>
                    <a:pt x="3085345" y="684015"/>
                  </a:lnTo>
                  <a:lnTo>
                    <a:pt x="3133586" y="673484"/>
                  </a:lnTo>
                  <a:lnTo>
                    <a:pt x="3180004" y="662568"/>
                  </a:lnTo>
                  <a:lnTo>
                    <a:pt x="3224544" y="651278"/>
                  </a:lnTo>
                  <a:lnTo>
                    <a:pt x="3267154" y="639625"/>
                  </a:lnTo>
                  <a:lnTo>
                    <a:pt x="3307777" y="627622"/>
                  </a:lnTo>
                  <a:lnTo>
                    <a:pt x="3346360" y="615281"/>
                  </a:lnTo>
                  <a:lnTo>
                    <a:pt x="3382848" y="602613"/>
                  </a:lnTo>
                  <a:lnTo>
                    <a:pt x="3449322" y="576346"/>
                  </a:lnTo>
                  <a:lnTo>
                    <a:pt x="3506763" y="548915"/>
                  </a:lnTo>
                  <a:lnTo>
                    <a:pt x="3554737" y="520415"/>
                  </a:lnTo>
                  <a:lnTo>
                    <a:pt x="3592808" y="490943"/>
                  </a:lnTo>
                  <a:lnTo>
                    <a:pt x="3620540" y="460592"/>
                  </a:lnTo>
                  <a:lnTo>
                    <a:pt x="3641802" y="413627"/>
                  </a:lnTo>
                  <a:lnTo>
                    <a:pt x="3643249" y="397637"/>
                  </a:lnTo>
                  <a:lnTo>
                    <a:pt x="3641802" y="381637"/>
                  </a:lnTo>
                  <a:lnTo>
                    <a:pt x="3620540" y="334651"/>
                  </a:lnTo>
                  <a:lnTo>
                    <a:pt x="3592808" y="304290"/>
                  </a:lnTo>
                  <a:lnTo>
                    <a:pt x="3554737" y="274810"/>
                  </a:lnTo>
                  <a:lnTo>
                    <a:pt x="3506763" y="246305"/>
                  </a:lnTo>
                  <a:lnTo>
                    <a:pt x="3449322" y="218872"/>
                  </a:lnTo>
                  <a:lnTo>
                    <a:pt x="3382848" y="192603"/>
                  </a:lnTo>
                  <a:lnTo>
                    <a:pt x="3346360" y="179936"/>
                  </a:lnTo>
                  <a:lnTo>
                    <a:pt x="3307777" y="167596"/>
                  </a:lnTo>
                  <a:lnTo>
                    <a:pt x="3267154" y="155594"/>
                  </a:lnTo>
                  <a:lnTo>
                    <a:pt x="3224544" y="143943"/>
                  </a:lnTo>
                  <a:lnTo>
                    <a:pt x="3180004" y="132654"/>
                  </a:lnTo>
                  <a:lnTo>
                    <a:pt x="3133586" y="121740"/>
                  </a:lnTo>
                  <a:lnTo>
                    <a:pt x="3085345" y="111212"/>
                  </a:lnTo>
                  <a:lnTo>
                    <a:pt x="3035336" y="101082"/>
                  </a:lnTo>
                  <a:lnTo>
                    <a:pt x="2983613" y="91361"/>
                  </a:lnTo>
                  <a:lnTo>
                    <a:pt x="2930231" y="82063"/>
                  </a:lnTo>
                  <a:lnTo>
                    <a:pt x="2875243" y="73198"/>
                  </a:lnTo>
                  <a:lnTo>
                    <a:pt x="2818705" y="64779"/>
                  </a:lnTo>
                  <a:lnTo>
                    <a:pt x="2760671" y="56817"/>
                  </a:lnTo>
                  <a:lnTo>
                    <a:pt x="2701195" y="49324"/>
                  </a:lnTo>
                  <a:lnTo>
                    <a:pt x="2640331" y="42312"/>
                  </a:lnTo>
                  <a:lnTo>
                    <a:pt x="2578135" y="35792"/>
                  </a:lnTo>
                  <a:lnTo>
                    <a:pt x="2449960" y="24280"/>
                  </a:lnTo>
                  <a:lnTo>
                    <a:pt x="2317107" y="14881"/>
                  </a:lnTo>
                  <a:lnTo>
                    <a:pt x="2180011" y="7691"/>
                  </a:lnTo>
                  <a:lnTo>
                    <a:pt x="2039106" y="2804"/>
                  </a:lnTo>
                  <a:lnTo>
                    <a:pt x="1894828" y="315"/>
                  </a:lnTo>
                  <a:lnTo>
                    <a:pt x="182156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548751" y="1738376"/>
              <a:ext cx="3643629" cy="795655"/>
            </a:xfrm>
            <a:custGeom>
              <a:avLst/>
              <a:gdLst/>
              <a:ahLst/>
              <a:cxnLst/>
              <a:rect l="l" t="t" r="r" b="b"/>
              <a:pathLst>
                <a:path w="3643629" h="795655">
                  <a:moveTo>
                    <a:pt x="0" y="397637"/>
                  </a:moveTo>
                  <a:lnTo>
                    <a:pt x="12853" y="350132"/>
                  </a:lnTo>
                  <a:lnTo>
                    <a:pt x="50433" y="304290"/>
                  </a:lnTo>
                  <a:lnTo>
                    <a:pt x="88498" y="274810"/>
                  </a:lnTo>
                  <a:lnTo>
                    <a:pt x="136466" y="246305"/>
                  </a:lnTo>
                  <a:lnTo>
                    <a:pt x="193900" y="218872"/>
                  </a:lnTo>
                  <a:lnTo>
                    <a:pt x="260366" y="192603"/>
                  </a:lnTo>
                  <a:lnTo>
                    <a:pt x="296850" y="179936"/>
                  </a:lnTo>
                  <a:lnTo>
                    <a:pt x="335428" y="167596"/>
                  </a:lnTo>
                  <a:lnTo>
                    <a:pt x="376047" y="155594"/>
                  </a:lnTo>
                  <a:lnTo>
                    <a:pt x="418652" y="143943"/>
                  </a:lnTo>
                  <a:lnTo>
                    <a:pt x="463188" y="132654"/>
                  </a:lnTo>
                  <a:lnTo>
                    <a:pt x="509601" y="121740"/>
                  </a:lnTo>
                  <a:lnTo>
                    <a:pt x="557837" y="111212"/>
                  </a:lnTo>
                  <a:lnTo>
                    <a:pt x="607842" y="101082"/>
                  </a:lnTo>
                  <a:lnTo>
                    <a:pt x="659560" y="91361"/>
                  </a:lnTo>
                  <a:lnTo>
                    <a:pt x="712938" y="82063"/>
                  </a:lnTo>
                  <a:lnTo>
                    <a:pt x="767921" y="73198"/>
                  </a:lnTo>
                  <a:lnTo>
                    <a:pt x="824454" y="64779"/>
                  </a:lnTo>
                  <a:lnTo>
                    <a:pt x="882485" y="56817"/>
                  </a:lnTo>
                  <a:lnTo>
                    <a:pt x="941957" y="49324"/>
                  </a:lnTo>
                  <a:lnTo>
                    <a:pt x="1002816" y="42312"/>
                  </a:lnTo>
                  <a:lnTo>
                    <a:pt x="1065009" y="35792"/>
                  </a:lnTo>
                  <a:lnTo>
                    <a:pt x="1128480" y="29778"/>
                  </a:lnTo>
                  <a:lnTo>
                    <a:pt x="1193176" y="24280"/>
                  </a:lnTo>
                  <a:lnTo>
                    <a:pt x="1259042" y="19311"/>
                  </a:lnTo>
                  <a:lnTo>
                    <a:pt x="1326024" y="14881"/>
                  </a:lnTo>
                  <a:lnTo>
                    <a:pt x="1394066" y="11004"/>
                  </a:lnTo>
                  <a:lnTo>
                    <a:pt x="1463116" y="7691"/>
                  </a:lnTo>
                  <a:lnTo>
                    <a:pt x="1533117" y="4954"/>
                  </a:lnTo>
                  <a:lnTo>
                    <a:pt x="1604017" y="2804"/>
                  </a:lnTo>
                  <a:lnTo>
                    <a:pt x="1675761" y="1254"/>
                  </a:lnTo>
                  <a:lnTo>
                    <a:pt x="1748293" y="315"/>
                  </a:lnTo>
                  <a:lnTo>
                    <a:pt x="1821560" y="0"/>
                  </a:lnTo>
                  <a:lnTo>
                    <a:pt x="1894828" y="315"/>
                  </a:lnTo>
                  <a:lnTo>
                    <a:pt x="1967361" y="1254"/>
                  </a:lnTo>
                  <a:lnTo>
                    <a:pt x="2039106" y="2804"/>
                  </a:lnTo>
                  <a:lnTo>
                    <a:pt x="2110007" y="4954"/>
                  </a:lnTo>
                  <a:lnTo>
                    <a:pt x="2180011" y="7691"/>
                  </a:lnTo>
                  <a:lnTo>
                    <a:pt x="2249062" y="11004"/>
                  </a:lnTo>
                  <a:lnTo>
                    <a:pt x="2317107" y="14881"/>
                  </a:lnTo>
                  <a:lnTo>
                    <a:pt x="2384091" y="19311"/>
                  </a:lnTo>
                  <a:lnTo>
                    <a:pt x="2449960" y="24280"/>
                  </a:lnTo>
                  <a:lnTo>
                    <a:pt x="2514660" y="29778"/>
                  </a:lnTo>
                  <a:lnTo>
                    <a:pt x="2578135" y="35792"/>
                  </a:lnTo>
                  <a:lnTo>
                    <a:pt x="2640331" y="42312"/>
                  </a:lnTo>
                  <a:lnTo>
                    <a:pt x="2701195" y="49324"/>
                  </a:lnTo>
                  <a:lnTo>
                    <a:pt x="2760671" y="56817"/>
                  </a:lnTo>
                  <a:lnTo>
                    <a:pt x="2818705" y="64779"/>
                  </a:lnTo>
                  <a:lnTo>
                    <a:pt x="2875243" y="73198"/>
                  </a:lnTo>
                  <a:lnTo>
                    <a:pt x="2930231" y="82063"/>
                  </a:lnTo>
                  <a:lnTo>
                    <a:pt x="2983613" y="91361"/>
                  </a:lnTo>
                  <a:lnTo>
                    <a:pt x="3035336" y="101082"/>
                  </a:lnTo>
                  <a:lnTo>
                    <a:pt x="3085345" y="111212"/>
                  </a:lnTo>
                  <a:lnTo>
                    <a:pt x="3133586" y="121740"/>
                  </a:lnTo>
                  <a:lnTo>
                    <a:pt x="3180004" y="132654"/>
                  </a:lnTo>
                  <a:lnTo>
                    <a:pt x="3224544" y="143943"/>
                  </a:lnTo>
                  <a:lnTo>
                    <a:pt x="3267154" y="155594"/>
                  </a:lnTo>
                  <a:lnTo>
                    <a:pt x="3307777" y="167596"/>
                  </a:lnTo>
                  <a:lnTo>
                    <a:pt x="3346360" y="179936"/>
                  </a:lnTo>
                  <a:lnTo>
                    <a:pt x="3382848" y="192603"/>
                  </a:lnTo>
                  <a:lnTo>
                    <a:pt x="3449322" y="218872"/>
                  </a:lnTo>
                  <a:lnTo>
                    <a:pt x="3506763" y="246305"/>
                  </a:lnTo>
                  <a:lnTo>
                    <a:pt x="3554737" y="274810"/>
                  </a:lnTo>
                  <a:lnTo>
                    <a:pt x="3592808" y="304290"/>
                  </a:lnTo>
                  <a:lnTo>
                    <a:pt x="3620540" y="334651"/>
                  </a:lnTo>
                  <a:lnTo>
                    <a:pt x="3641802" y="381637"/>
                  </a:lnTo>
                  <a:lnTo>
                    <a:pt x="3643249" y="397637"/>
                  </a:lnTo>
                  <a:lnTo>
                    <a:pt x="3641802" y="413627"/>
                  </a:lnTo>
                  <a:lnTo>
                    <a:pt x="3637499" y="429458"/>
                  </a:lnTo>
                  <a:lnTo>
                    <a:pt x="3607993" y="475871"/>
                  </a:lnTo>
                  <a:lnTo>
                    <a:pt x="3575037" y="505795"/>
                  </a:lnTo>
                  <a:lnTo>
                    <a:pt x="3531961" y="534793"/>
                  </a:lnTo>
                  <a:lnTo>
                    <a:pt x="3479199" y="562770"/>
                  </a:lnTo>
                  <a:lnTo>
                    <a:pt x="3417186" y="589631"/>
                  </a:lnTo>
                  <a:lnTo>
                    <a:pt x="3346360" y="615281"/>
                  </a:lnTo>
                  <a:lnTo>
                    <a:pt x="3307777" y="627622"/>
                  </a:lnTo>
                  <a:lnTo>
                    <a:pt x="3267154" y="639625"/>
                  </a:lnTo>
                  <a:lnTo>
                    <a:pt x="3224544" y="651278"/>
                  </a:lnTo>
                  <a:lnTo>
                    <a:pt x="3180004" y="662568"/>
                  </a:lnTo>
                  <a:lnTo>
                    <a:pt x="3133586" y="673484"/>
                  </a:lnTo>
                  <a:lnTo>
                    <a:pt x="3085345" y="684015"/>
                  </a:lnTo>
                  <a:lnTo>
                    <a:pt x="3035336" y="694147"/>
                  </a:lnTo>
                  <a:lnTo>
                    <a:pt x="2983613" y="703870"/>
                  </a:lnTo>
                  <a:lnTo>
                    <a:pt x="2930231" y="713172"/>
                  </a:lnTo>
                  <a:lnTo>
                    <a:pt x="2875243" y="722040"/>
                  </a:lnTo>
                  <a:lnTo>
                    <a:pt x="2818705" y="730462"/>
                  </a:lnTo>
                  <a:lnTo>
                    <a:pt x="2760671" y="738427"/>
                  </a:lnTo>
                  <a:lnTo>
                    <a:pt x="2701195" y="745923"/>
                  </a:lnTo>
                  <a:lnTo>
                    <a:pt x="2640331" y="752938"/>
                  </a:lnTo>
                  <a:lnTo>
                    <a:pt x="2578135" y="759461"/>
                  </a:lnTo>
                  <a:lnTo>
                    <a:pt x="2514660" y="765478"/>
                  </a:lnTo>
                  <a:lnTo>
                    <a:pt x="2449960" y="770979"/>
                  </a:lnTo>
                  <a:lnTo>
                    <a:pt x="2384091" y="775951"/>
                  </a:lnTo>
                  <a:lnTo>
                    <a:pt x="2317107" y="780382"/>
                  </a:lnTo>
                  <a:lnTo>
                    <a:pt x="2249062" y="784262"/>
                  </a:lnTo>
                  <a:lnTo>
                    <a:pt x="2180011" y="787577"/>
                  </a:lnTo>
                  <a:lnTo>
                    <a:pt x="2110007" y="790316"/>
                  </a:lnTo>
                  <a:lnTo>
                    <a:pt x="2039106" y="792467"/>
                  </a:lnTo>
                  <a:lnTo>
                    <a:pt x="1967361" y="794018"/>
                  </a:lnTo>
                  <a:lnTo>
                    <a:pt x="1894828" y="794958"/>
                  </a:lnTo>
                  <a:lnTo>
                    <a:pt x="1821560" y="795274"/>
                  </a:lnTo>
                  <a:lnTo>
                    <a:pt x="1748293" y="794958"/>
                  </a:lnTo>
                  <a:lnTo>
                    <a:pt x="1675761" y="794018"/>
                  </a:lnTo>
                  <a:lnTo>
                    <a:pt x="1604017" y="792467"/>
                  </a:lnTo>
                  <a:lnTo>
                    <a:pt x="1533117" y="790316"/>
                  </a:lnTo>
                  <a:lnTo>
                    <a:pt x="1463116" y="787577"/>
                  </a:lnTo>
                  <a:lnTo>
                    <a:pt x="1394066" y="784262"/>
                  </a:lnTo>
                  <a:lnTo>
                    <a:pt x="1326024" y="780382"/>
                  </a:lnTo>
                  <a:lnTo>
                    <a:pt x="1259042" y="775951"/>
                  </a:lnTo>
                  <a:lnTo>
                    <a:pt x="1193176" y="770979"/>
                  </a:lnTo>
                  <a:lnTo>
                    <a:pt x="1128480" y="765478"/>
                  </a:lnTo>
                  <a:lnTo>
                    <a:pt x="1065009" y="759461"/>
                  </a:lnTo>
                  <a:lnTo>
                    <a:pt x="1002816" y="752938"/>
                  </a:lnTo>
                  <a:lnTo>
                    <a:pt x="941957" y="745923"/>
                  </a:lnTo>
                  <a:lnTo>
                    <a:pt x="882485" y="738427"/>
                  </a:lnTo>
                  <a:lnTo>
                    <a:pt x="824454" y="730462"/>
                  </a:lnTo>
                  <a:lnTo>
                    <a:pt x="767921" y="722040"/>
                  </a:lnTo>
                  <a:lnTo>
                    <a:pt x="712938" y="713172"/>
                  </a:lnTo>
                  <a:lnTo>
                    <a:pt x="659560" y="703870"/>
                  </a:lnTo>
                  <a:lnTo>
                    <a:pt x="607842" y="694147"/>
                  </a:lnTo>
                  <a:lnTo>
                    <a:pt x="557837" y="684015"/>
                  </a:lnTo>
                  <a:lnTo>
                    <a:pt x="509601" y="673484"/>
                  </a:lnTo>
                  <a:lnTo>
                    <a:pt x="463188" y="662568"/>
                  </a:lnTo>
                  <a:lnTo>
                    <a:pt x="418652" y="651278"/>
                  </a:lnTo>
                  <a:lnTo>
                    <a:pt x="376047" y="639625"/>
                  </a:lnTo>
                  <a:lnTo>
                    <a:pt x="335428" y="627622"/>
                  </a:lnTo>
                  <a:lnTo>
                    <a:pt x="296850" y="615281"/>
                  </a:lnTo>
                  <a:lnTo>
                    <a:pt x="260366" y="602613"/>
                  </a:lnTo>
                  <a:lnTo>
                    <a:pt x="193900" y="576346"/>
                  </a:lnTo>
                  <a:lnTo>
                    <a:pt x="136466" y="548915"/>
                  </a:lnTo>
                  <a:lnTo>
                    <a:pt x="88498" y="520415"/>
                  </a:lnTo>
                  <a:lnTo>
                    <a:pt x="50433" y="490943"/>
                  </a:lnTo>
                  <a:lnTo>
                    <a:pt x="22704" y="460592"/>
                  </a:lnTo>
                  <a:lnTo>
                    <a:pt x="1446" y="413627"/>
                  </a:lnTo>
                  <a:lnTo>
                    <a:pt x="0" y="397637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164193" y="1873707"/>
            <a:ext cx="24123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1F5F"/>
                </a:solidFill>
                <a:latin typeface="Arial Black"/>
                <a:cs typeface="Arial Black"/>
              </a:rPr>
              <a:t>Semester</a:t>
            </a:r>
            <a:r>
              <a:rPr sz="2800" spc="-7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Arial Black"/>
                <a:cs typeface="Arial Black"/>
              </a:rPr>
              <a:t>III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3141726" y="1673225"/>
            <a:ext cx="5948680" cy="881380"/>
            <a:chOff x="3141726" y="1673225"/>
            <a:chExt cx="5948680" cy="881380"/>
          </a:xfrm>
        </p:grpSpPr>
        <p:sp>
          <p:nvSpPr>
            <p:cNvPr id="21" name="object 21"/>
            <p:cNvSpPr/>
            <p:nvPr/>
          </p:nvSpPr>
          <p:spPr>
            <a:xfrm>
              <a:off x="3148076" y="1679575"/>
              <a:ext cx="5935980" cy="868680"/>
            </a:xfrm>
            <a:custGeom>
              <a:avLst/>
              <a:gdLst/>
              <a:ahLst/>
              <a:cxnLst/>
              <a:rect l="l" t="t" r="r" b="b"/>
              <a:pathLst>
                <a:path w="5935980" h="868680">
                  <a:moveTo>
                    <a:pt x="5501385" y="0"/>
                  </a:moveTo>
                  <a:lnTo>
                    <a:pt x="5501385" y="217042"/>
                  </a:lnTo>
                  <a:lnTo>
                    <a:pt x="0" y="217042"/>
                  </a:lnTo>
                  <a:lnTo>
                    <a:pt x="217043" y="434213"/>
                  </a:lnTo>
                  <a:lnTo>
                    <a:pt x="0" y="651255"/>
                  </a:lnTo>
                  <a:lnTo>
                    <a:pt x="5501385" y="651255"/>
                  </a:lnTo>
                  <a:lnTo>
                    <a:pt x="5501385" y="868426"/>
                  </a:lnTo>
                  <a:lnTo>
                    <a:pt x="5935599" y="434213"/>
                  </a:lnTo>
                  <a:lnTo>
                    <a:pt x="5501385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48076" y="1679575"/>
              <a:ext cx="5935980" cy="868680"/>
            </a:xfrm>
            <a:custGeom>
              <a:avLst/>
              <a:gdLst/>
              <a:ahLst/>
              <a:cxnLst/>
              <a:rect l="l" t="t" r="r" b="b"/>
              <a:pathLst>
                <a:path w="5935980" h="868680">
                  <a:moveTo>
                    <a:pt x="0" y="217042"/>
                  </a:moveTo>
                  <a:lnTo>
                    <a:pt x="5501385" y="217042"/>
                  </a:lnTo>
                  <a:lnTo>
                    <a:pt x="5501385" y="0"/>
                  </a:lnTo>
                  <a:lnTo>
                    <a:pt x="5935599" y="434213"/>
                  </a:lnTo>
                  <a:lnTo>
                    <a:pt x="5501385" y="868426"/>
                  </a:lnTo>
                  <a:lnTo>
                    <a:pt x="5501385" y="651255"/>
                  </a:lnTo>
                  <a:lnTo>
                    <a:pt x="0" y="651255"/>
                  </a:lnTo>
                  <a:lnTo>
                    <a:pt x="217043" y="434213"/>
                  </a:lnTo>
                  <a:lnTo>
                    <a:pt x="0" y="217042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545204" y="1920062"/>
            <a:ext cx="5133340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Earned</a:t>
            </a:r>
            <a:r>
              <a:rPr sz="23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min.</a:t>
            </a:r>
            <a:r>
              <a:rPr sz="2300" b="1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50%</a:t>
            </a:r>
            <a:r>
              <a:rPr sz="23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r>
              <a:rPr sz="23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23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spc="8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3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dirty="0">
                <a:solidFill>
                  <a:srgbClr val="C00000"/>
                </a:solidFill>
                <a:latin typeface="Arial"/>
                <a:cs typeface="Arial"/>
              </a:rPr>
              <a:t>+</a:t>
            </a:r>
            <a:r>
              <a:rPr sz="2300" b="1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spc="85" dirty="0">
                <a:solidFill>
                  <a:srgbClr val="C00000"/>
                </a:solidFill>
                <a:latin typeface="Arial"/>
                <a:cs typeface="Arial"/>
              </a:rPr>
              <a:t>II</a:t>
            </a:r>
            <a:r>
              <a:rPr sz="2300" b="1" spc="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300" b="1" spc="-20" dirty="0">
                <a:solidFill>
                  <a:srgbClr val="C00000"/>
                </a:solidFill>
                <a:latin typeface="Arial"/>
                <a:cs typeface="Arial"/>
              </a:rPr>
              <a:t>Sem.</a:t>
            </a:r>
            <a:endParaRPr sz="23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-6350" y="2633726"/>
            <a:ext cx="2905125" cy="1135380"/>
            <a:chOff x="-6350" y="2633726"/>
            <a:chExt cx="2905125" cy="1135380"/>
          </a:xfrm>
        </p:grpSpPr>
        <p:sp>
          <p:nvSpPr>
            <p:cNvPr id="25" name="object 25"/>
            <p:cNvSpPr/>
            <p:nvPr/>
          </p:nvSpPr>
          <p:spPr>
            <a:xfrm>
              <a:off x="0" y="2640076"/>
              <a:ext cx="2892425" cy="1122680"/>
            </a:xfrm>
            <a:custGeom>
              <a:avLst/>
              <a:gdLst/>
              <a:ahLst/>
              <a:cxnLst/>
              <a:rect l="l" t="t" r="r" b="b"/>
              <a:pathLst>
                <a:path w="2892425" h="1122679">
                  <a:moveTo>
                    <a:pt x="1446276" y="0"/>
                  </a:moveTo>
                  <a:lnTo>
                    <a:pt x="1378191" y="610"/>
                  </a:lnTo>
                  <a:lnTo>
                    <a:pt x="1310916" y="2424"/>
                  </a:lnTo>
                  <a:lnTo>
                    <a:pt x="1244522" y="5415"/>
                  </a:lnTo>
                  <a:lnTo>
                    <a:pt x="1179077" y="9555"/>
                  </a:lnTo>
                  <a:lnTo>
                    <a:pt x="1114651" y="14818"/>
                  </a:lnTo>
                  <a:lnTo>
                    <a:pt x="1051312" y="21177"/>
                  </a:lnTo>
                  <a:lnTo>
                    <a:pt x="989132" y="28604"/>
                  </a:lnTo>
                  <a:lnTo>
                    <a:pt x="928178" y="37073"/>
                  </a:lnTo>
                  <a:lnTo>
                    <a:pt x="868521" y="46557"/>
                  </a:lnTo>
                  <a:lnTo>
                    <a:pt x="810230" y="57029"/>
                  </a:lnTo>
                  <a:lnTo>
                    <a:pt x="753375" y="68462"/>
                  </a:lnTo>
                  <a:lnTo>
                    <a:pt x="698024" y="80828"/>
                  </a:lnTo>
                  <a:lnTo>
                    <a:pt x="644247" y="94102"/>
                  </a:lnTo>
                  <a:lnTo>
                    <a:pt x="592114" y="108256"/>
                  </a:lnTo>
                  <a:lnTo>
                    <a:pt x="541695" y="123264"/>
                  </a:lnTo>
                  <a:lnTo>
                    <a:pt x="493057" y="139097"/>
                  </a:lnTo>
                  <a:lnTo>
                    <a:pt x="446272" y="155730"/>
                  </a:lnTo>
                  <a:lnTo>
                    <a:pt x="401409" y="173135"/>
                  </a:lnTo>
                  <a:lnTo>
                    <a:pt x="358536" y="191285"/>
                  </a:lnTo>
                  <a:lnTo>
                    <a:pt x="317724" y="210155"/>
                  </a:lnTo>
                  <a:lnTo>
                    <a:pt x="279041" y="229715"/>
                  </a:lnTo>
                  <a:lnTo>
                    <a:pt x="242558" y="249940"/>
                  </a:lnTo>
                  <a:lnTo>
                    <a:pt x="208343" y="270803"/>
                  </a:lnTo>
                  <a:lnTo>
                    <a:pt x="176466" y="292277"/>
                  </a:lnTo>
                  <a:lnTo>
                    <a:pt x="120005" y="336948"/>
                  </a:lnTo>
                  <a:lnTo>
                    <a:pt x="73730" y="383739"/>
                  </a:lnTo>
                  <a:lnTo>
                    <a:pt x="38196" y="432433"/>
                  </a:lnTo>
                  <a:lnTo>
                    <a:pt x="13959" y="482817"/>
                  </a:lnTo>
                  <a:lnTo>
                    <a:pt x="1574" y="534673"/>
                  </a:lnTo>
                  <a:lnTo>
                    <a:pt x="0" y="561086"/>
                  </a:lnTo>
                  <a:lnTo>
                    <a:pt x="1574" y="587509"/>
                  </a:lnTo>
                  <a:lnTo>
                    <a:pt x="13958" y="639384"/>
                  </a:lnTo>
                  <a:lnTo>
                    <a:pt x="38196" y="689785"/>
                  </a:lnTo>
                  <a:lnTo>
                    <a:pt x="73729" y="738494"/>
                  </a:lnTo>
                  <a:lnTo>
                    <a:pt x="120005" y="785298"/>
                  </a:lnTo>
                  <a:lnTo>
                    <a:pt x="176466" y="829981"/>
                  </a:lnTo>
                  <a:lnTo>
                    <a:pt x="208342" y="851459"/>
                  </a:lnTo>
                  <a:lnTo>
                    <a:pt x="242557" y="872326"/>
                  </a:lnTo>
                  <a:lnTo>
                    <a:pt x="279040" y="892556"/>
                  </a:lnTo>
                  <a:lnTo>
                    <a:pt x="317723" y="912120"/>
                  </a:lnTo>
                  <a:lnTo>
                    <a:pt x="358535" y="930992"/>
                  </a:lnTo>
                  <a:lnTo>
                    <a:pt x="401408" y="949146"/>
                  </a:lnTo>
                  <a:lnTo>
                    <a:pt x="446272" y="966554"/>
                  </a:lnTo>
                  <a:lnTo>
                    <a:pt x="493057" y="983189"/>
                  </a:lnTo>
                  <a:lnTo>
                    <a:pt x="541694" y="999024"/>
                  </a:lnTo>
                  <a:lnTo>
                    <a:pt x="592114" y="1014034"/>
                  </a:lnTo>
                  <a:lnTo>
                    <a:pt x="644247" y="1028189"/>
                  </a:lnTo>
                  <a:lnTo>
                    <a:pt x="698023" y="1041464"/>
                  </a:lnTo>
                  <a:lnTo>
                    <a:pt x="753374" y="1053832"/>
                  </a:lnTo>
                  <a:lnTo>
                    <a:pt x="810230" y="1065266"/>
                  </a:lnTo>
                  <a:lnTo>
                    <a:pt x="868521" y="1075739"/>
                  </a:lnTo>
                  <a:lnTo>
                    <a:pt x="928178" y="1085223"/>
                  </a:lnTo>
                  <a:lnTo>
                    <a:pt x="989132" y="1093693"/>
                  </a:lnTo>
                  <a:lnTo>
                    <a:pt x="1051312" y="1101121"/>
                  </a:lnTo>
                  <a:lnTo>
                    <a:pt x="1114650" y="1107479"/>
                  </a:lnTo>
                  <a:lnTo>
                    <a:pt x="1179077" y="1112743"/>
                  </a:lnTo>
                  <a:lnTo>
                    <a:pt x="1244522" y="1116883"/>
                  </a:lnTo>
                  <a:lnTo>
                    <a:pt x="1310916" y="1119874"/>
                  </a:lnTo>
                  <a:lnTo>
                    <a:pt x="1378191" y="1121688"/>
                  </a:lnTo>
                  <a:lnTo>
                    <a:pt x="1446276" y="1122299"/>
                  </a:lnTo>
                  <a:lnTo>
                    <a:pt x="1514354" y="1121688"/>
                  </a:lnTo>
                  <a:lnTo>
                    <a:pt x="1581622" y="1119874"/>
                  </a:lnTo>
                  <a:lnTo>
                    <a:pt x="1648010" y="1116883"/>
                  </a:lnTo>
                  <a:lnTo>
                    <a:pt x="1713449" y="1112743"/>
                  </a:lnTo>
                  <a:lnTo>
                    <a:pt x="1777870" y="1107479"/>
                  </a:lnTo>
                  <a:lnTo>
                    <a:pt x="1841202" y="1101121"/>
                  </a:lnTo>
                  <a:lnTo>
                    <a:pt x="1903377" y="1093693"/>
                  </a:lnTo>
                  <a:lnTo>
                    <a:pt x="1964325" y="1085223"/>
                  </a:lnTo>
                  <a:lnTo>
                    <a:pt x="2023977" y="1075739"/>
                  </a:lnTo>
                  <a:lnTo>
                    <a:pt x="2082263" y="1065266"/>
                  </a:lnTo>
                  <a:lnTo>
                    <a:pt x="2139113" y="1053832"/>
                  </a:lnTo>
                  <a:lnTo>
                    <a:pt x="2194459" y="1041464"/>
                  </a:lnTo>
                  <a:lnTo>
                    <a:pt x="2248231" y="1028189"/>
                  </a:lnTo>
                  <a:lnTo>
                    <a:pt x="2300360" y="1014034"/>
                  </a:lnTo>
                  <a:lnTo>
                    <a:pt x="2350775" y="999024"/>
                  </a:lnTo>
                  <a:lnTo>
                    <a:pt x="2399408" y="983189"/>
                  </a:lnTo>
                  <a:lnTo>
                    <a:pt x="2446189" y="966554"/>
                  </a:lnTo>
                  <a:lnTo>
                    <a:pt x="2491049" y="949146"/>
                  </a:lnTo>
                  <a:lnTo>
                    <a:pt x="2533918" y="930992"/>
                  </a:lnTo>
                  <a:lnTo>
                    <a:pt x="2574727" y="912120"/>
                  </a:lnTo>
                  <a:lnTo>
                    <a:pt x="2613407" y="892556"/>
                  </a:lnTo>
                  <a:lnTo>
                    <a:pt x="2649887" y="872326"/>
                  </a:lnTo>
                  <a:lnTo>
                    <a:pt x="2684099" y="851459"/>
                  </a:lnTo>
                  <a:lnTo>
                    <a:pt x="2715973" y="829981"/>
                  </a:lnTo>
                  <a:lnTo>
                    <a:pt x="2772429" y="785298"/>
                  </a:lnTo>
                  <a:lnTo>
                    <a:pt x="2818701" y="738494"/>
                  </a:lnTo>
                  <a:lnTo>
                    <a:pt x="2854232" y="689785"/>
                  </a:lnTo>
                  <a:lnTo>
                    <a:pt x="2878467" y="639384"/>
                  </a:lnTo>
                  <a:lnTo>
                    <a:pt x="2890851" y="587509"/>
                  </a:lnTo>
                  <a:lnTo>
                    <a:pt x="2892425" y="561086"/>
                  </a:lnTo>
                  <a:lnTo>
                    <a:pt x="2890851" y="534673"/>
                  </a:lnTo>
                  <a:lnTo>
                    <a:pt x="2878467" y="482817"/>
                  </a:lnTo>
                  <a:lnTo>
                    <a:pt x="2854232" y="432433"/>
                  </a:lnTo>
                  <a:lnTo>
                    <a:pt x="2818701" y="383739"/>
                  </a:lnTo>
                  <a:lnTo>
                    <a:pt x="2772429" y="336948"/>
                  </a:lnTo>
                  <a:lnTo>
                    <a:pt x="2715973" y="292277"/>
                  </a:lnTo>
                  <a:lnTo>
                    <a:pt x="2684099" y="270803"/>
                  </a:lnTo>
                  <a:lnTo>
                    <a:pt x="2649887" y="249940"/>
                  </a:lnTo>
                  <a:lnTo>
                    <a:pt x="2613407" y="229715"/>
                  </a:lnTo>
                  <a:lnTo>
                    <a:pt x="2574727" y="210155"/>
                  </a:lnTo>
                  <a:lnTo>
                    <a:pt x="2533918" y="191285"/>
                  </a:lnTo>
                  <a:lnTo>
                    <a:pt x="2491049" y="173135"/>
                  </a:lnTo>
                  <a:lnTo>
                    <a:pt x="2446189" y="155730"/>
                  </a:lnTo>
                  <a:lnTo>
                    <a:pt x="2399408" y="139097"/>
                  </a:lnTo>
                  <a:lnTo>
                    <a:pt x="2350775" y="123264"/>
                  </a:lnTo>
                  <a:lnTo>
                    <a:pt x="2300360" y="108256"/>
                  </a:lnTo>
                  <a:lnTo>
                    <a:pt x="2248231" y="94102"/>
                  </a:lnTo>
                  <a:lnTo>
                    <a:pt x="2194459" y="80828"/>
                  </a:lnTo>
                  <a:lnTo>
                    <a:pt x="2139113" y="68462"/>
                  </a:lnTo>
                  <a:lnTo>
                    <a:pt x="2082263" y="57029"/>
                  </a:lnTo>
                  <a:lnTo>
                    <a:pt x="2023977" y="46557"/>
                  </a:lnTo>
                  <a:lnTo>
                    <a:pt x="1964325" y="37073"/>
                  </a:lnTo>
                  <a:lnTo>
                    <a:pt x="1903377" y="28604"/>
                  </a:lnTo>
                  <a:lnTo>
                    <a:pt x="1841202" y="21177"/>
                  </a:lnTo>
                  <a:lnTo>
                    <a:pt x="1777870" y="14818"/>
                  </a:lnTo>
                  <a:lnTo>
                    <a:pt x="1713449" y="9555"/>
                  </a:lnTo>
                  <a:lnTo>
                    <a:pt x="1648010" y="5415"/>
                  </a:lnTo>
                  <a:lnTo>
                    <a:pt x="1581622" y="2424"/>
                  </a:lnTo>
                  <a:lnTo>
                    <a:pt x="1514354" y="610"/>
                  </a:lnTo>
                  <a:lnTo>
                    <a:pt x="1446276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2640076"/>
              <a:ext cx="2892425" cy="1122680"/>
            </a:xfrm>
            <a:custGeom>
              <a:avLst/>
              <a:gdLst/>
              <a:ahLst/>
              <a:cxnLst/>
              <a:rect l="l" t="t" r="r" b="b"/>
              <a:pathLst>
                <a:path w="2892425" h="1122679">
                  <a:moveTo>
                    <a:pt x="0" y="561086"/>
                  </a:moveTo>
                  <a:lnTo>
                    <a:pt x="6250" y="508574"/>
                  </a:lnTo>
                  <a:lnTo>
                    <a:pt x="24631" y="457427"/>
                  </a:lnTo>
                  <a:lnTo>
                    <a:pt x="54586" y="407861"/>
                  </a:lnTo>
                  <a:lnTo>
                    <a:pt x="95560" y="360092"/>
                  </a:lnTo>
                  <a:lnTo>
                    <a:pt x="146997" y="314334"/>
                  </a:lnTo>
                  <a:lnTo>
                    <a:pt x="208343" y="270803"/>
                  </a:lnTo>
                  <a:lnTo>
                    <a:pt x="242558" y="249940"/>
                  </a:lnTo>
                  <a:lnTo>
                    <a:pt x="279041" y="229715"/>
                  </a:lnTo>
                  <a:lnTo>
                    <a:pt x="317724" y="210155"/>
                  </a:lnTo>
                  <a:lnTo>
                    <a:pt x="358536" y="191285"/>
                  </a:lnTo>
                  <a:lnTo>
                    <a:pt x="401409" y="173135"/>
                  </a:lnTo>
                  <a:lnTo>
                    <a:pt x="446272" y="155730"/>
                  </a:lnTo>
                  <a:lnTo>
                    <a:pt x="493057" y="139097"/>
                  </a:lnTo>
                  <a:lnTo>
                    <a:pt x="541695" y="123264"/>
                  </a:lnTo>
                  <a:lnTo>
                    <a:pt x="592114" y="108256"/>
                  </a:lnTo>
                  <a:lnTo>
                    <a:pt x="644247" y="94102"/>
                  </a:lnTo>
                  <a:lnTo>
                    <a:pt x="698024" y="80828"/>
                  </a:lnTo>
                  <a:lnTo>
                    <a:pt x="753375" y="68462"/>
                  </a:lnTo>
                  <a:lnTo>
                    <a:pt x="810230" y="57029"/>
                  </a:lnTo>
                  <a:lnTo>
                    <a:pt x="868521" y="46557"/>
                  </a:lnTo>
                  <a:lnTo>
                    <a:pt x="928178" y="37073"/>
                  </a:lnTo>
                  <a:lnTo>
                    <a:pt x="989132" y="28604"/>
                  </a:lnTo>
                  <a:lnTo>
                    <a:pt x="1051312" y="21177"/>
                  </a:lnTo>
                  <a:lnTo>
                    <a:pt x="1114651" y="14818"/>
                  </a:lnTo>
                  <a:lnTo>
                    <a:pt x="1179077" y="9555"/>
                  </a:lnTo>
                  <a:lnTo>
                    <a:pt x="1244522" y="5415"/>
                  </a:lnTo>
                  <a:lnTo>
                    <a:pt x="1310916" y="2424"/>
                  </a:lnTo>
                  <a:lnTo>
                    <a:pt x="1378191" y="610"/>
                  </a:lnTo>
                  <a:lnTo>
                    <a:pt x="1446276" y="0"/>
                  </a:lnTo>
                  <a:lnTo>
                    <a:pt x="1514354" y="610"/>
                  </a:lnTo>
                  <a:lnTo>
                    <a:pt x="1581622" y="2424"/>
                  </a:lnTo>
                  <a:lnTo>
                    <a:pt x="1648010" y="5415"/>
                  </a:lnTo>
                  <a:lnTo>
                    <a:pt x="1713449" y="9555"/>
                  </a:lnTo>
                  <a:lnTo>
                    <a:pt x="1777870" y="14818"/>
                  </a:lnTo>
                  <a:lnTo>
                    <a:pt x="1841202" y="21177"/>
                  </a:lnTo>
                  <a:lnTo>
                    <a:pt x="1903377" y="28604"/>
                  </a:lnTo>
                  <a:lnTo>
                    <a:pt x="1964325" y="37073"/>
                  </a:lnTo>
                  <a:lnTo>
                    <a:pt x="2023977" y="46557"/>
                  </a:lnTo>
                  <a:lnTo>
                    <a:pt x="2082263" y="57029"/>
                  </a:lnTo>
                  <a:lnTo>
                    <a:pt x="2139113" y="68462"/>
                  </a:lnTo>
                  <a:lnTo>
                    <a:pt x="2194459" y="80828"/>
                  </a:lnTo>
                  <a:lnTo>
                    <a:pt x="2248231" y="94102"/>
                  </a:lnTo>
                  <a:lnTo>
                    <a:pt x="2300360" y="108256"/>
                  </a:lnTo>
                  <a:lnTo>
                    <a:pt x="2350775" y="123264"/>
                  </a:lnTo>
                  <a:lnTo>
                    <a:pt x="2399408" y="139097"/>
                  </a:lnTo>
                  <a:lnTo>
                    <a:pt x="2446189" y="155730"/>
                  </a:lnTo>
                  <a:lnTo>
                    <a:pt x="2491049" y="173135"/>
                  </a:lnTo>
                  <a:lnTo>
                    <a:pt x="2533918" y="191285"/>
                  </a:lnTo>
                  <a:lnTo>
                    <a:pt x="2574727" y="210155"/>
                  </a:lnTo>
                  <a:lnTo>
                    <a:pt x="2613407" y="229715"/>
                  </a:lnTo>
                  <a:lnTo>
                    <a:pt x="2649887" y="249940"/>
                  </a:lnTo>
                  <a:lnTo>
                    <a:pt x="2684099" y="270803"/>
                  </a:lnTo>
                  <a:lnTo>
                    <a:pt x="2715973" y="292277"/>
                  </a:lnTo>
                  <a:lnTo>
                    <a:pt x="2772429" y="336948"/>
                  </a:lnTo>
                  <a:lnTo>
                    <a:pt x="2818701" y="383739"/>
                  </a:lnTo>
                  <a:lnTo>
                    <a:pt x="2854232" y="432433"/>
                  </a:lnTo>
                  <a:lnTo>
                    <a:pt x="2878467" y="482817"/>
                  </a:lnTo>
                  <a:lnTo>
                    <a:pt x="2890851" y="534673"/>
                  </a:lnTo>
                  <a:lnTo>
                    <a:pt x="2892425" y="561086"/>
                  </a:lnTo>
                  <a:lnTo>
                    <a:pt x="2890851" y="587509"/>
                  </a:lnTo>
                  <a:lnTo>
                    <a:pt x="2886175" y="613618"/>
                  </a:lnTo>
                  <a:lnTo>
                    <a:pt x="2867796" y="664782"/>
                  </a:lnTo>
                  <a:lnTo>
                    <a:pt x="2837843" y="714364"/>
                  </a:lnTo>
                  <a:lnTo>
                    <a:pt x="2796873" y="762148"/>
                  </a:lnTo>
                  <a:lnTo>
                    <a:pt x="2745439" y="807918"/>
                  </a:lnTo>
                  <a:lnTo>
                    <a:pt x="2684099" y="851459"/>
                  </a:lnTo>
                  <a:lnTo>
                    <a:pt x="2649887" y="872326"/>
                  </a:lnTo>
                  <a:lnTo>
                    <a:pt x="2613407" y="892556"/>
                  </a:lnTo>
                  <a:lnTo>
                    <a:pt x="2574727" y="912120"/>
                  </a:lnTo>
                  <a:lnTo>
                    <a:pt x="2533918" y="930992"/>
                  </a:lnTo>
                  <a:lnTo>
                    <a:pt x="2491049" y="949146"/>
                  </a:lnTo>
                  <a:lnTo>
                    <a:pt x="2446189" y="966554"/>
                  </a:lnTo>
                  <a:lnTo>
                    <a:pt x="2399408" y="983189"/>
                  </a:lnTo>
                  <a:lnTo>
                    <a:pt x="2350775" y="999024"/>
                  </a:lnTo>
                  <a:lnTo>
                    <a:pt x="2300360" y="1014034"/>
                  </a:lnTo>
                  <a:lnTo>
                    <a:pt x="2248231" y="1028189"/>
                  </a:lnTo>
                  <a:lnTo>
                    <a:pt x="2194459" y="1041464"/>
                  </a:lnTo>
                  <a:lnTo>
                    <a:pt x="2139113" y="1053832"/>
                  </a:lnTo>
                  <a:lnTo>
                    <a:pt x="2082263" y="1065266"/>
                  </a:lnTo>
                  <a:lnTo>
                    <a:pt x="2023977" y="1075739"/>
                  </a:lnTo>
                  <a:lnTo>
                    <a:pt x="1964325" y="1085223"/>
                  </a:lnTo>
                  <a:lnTo>
                    <a:pt x="1903377" y="1093693"/>
                  </a:lnTo>
                  <a:lnTo>
                    <a:pt x="1841202" y="1101121"/>
                  </a:lnTo>
                  <a:lnTo>
                    <a:pt x="1777870" y="1107479"/>
                  </a:lnTo>
                  <a:lnTo>
                    <a:pt x="1713449" y="1112743"/>
                  </a:lnTo>
                  <a:lnTo>
                    <a:pt x="1648010" y="1116883"/>
                  </a:lnTo>
                  <a:lnTo>
                    <a:pt x="1581622" y="1119874"/>
                  </a:lnTo>
                  <a:lnTo>
                    <a:pt x="1514354" y="1121688"/>
                  </a:lnTo>
                  <a:lnTo>
                    <a:pt x="1446276" y="1122299"/>
                  </a:lnTo>
                  <a:lnTo>
                    <a:pt x="1378191" y="1121688"/>
                  </a:lnTo>
                  <a:lnTo>
                    <a:pt x="1310916" y="1119874"/>
                  </a:lnTo>
                  <a:lnTo>
                    <a:pt x="1244522" y="1116883"/>
                  </a:lnTo>
                  <a:lnTo>
                    <a:pt x="1179077" y="1112743"/>
                  </a:lnTo>
                  <a:lnTo>
                    <a:pt x="1114650" y="1107479"/>
                  </a:lnTo>
                  <a:lnTo>
                    <a:pt x="1051312" y="1101121"/>
                  </a:lnTo>
                  <a:lnTo>
                    <a:pt x="989132" y="1093693"/>
                  </a:lnTo>
                  <a:lnTo>
                    <a:pt x="928178" y="1085223"/>
                  </a:lnTo>
                  <a:lnTo>
                    <a:pt x="868521" y="1075739"/>
                  </a:lnTo>
                  <a:lnTo>
                    <a:pt x="810230" y="1065266"/>
                  </a:lnTo>
                  <a:lnTo>
                    <a:pt x="753374" y="1053832"/>
                  </a:lnTo>
                  <a:lnTo>
                    <a:pt x="698023" y="1041464"/>
                  </a:lnTo>
                  <a:lnTo>
                    <a:pt x="644247" y="1028189"/>
                  </a:lnTo>
                  <a:lnTo>
                    <a:pt x="592114" y="1014034"/>
                  </a:lnTo>
                  <a:lnTo>
                    <a:pt x="541694" y="999024"/>
                  </a:lnTo>
                  <a:lnTo>
                    <a:pt x="493057" y="983189"/>
                  </a:lnTo>
                  <a:lnTo>
                    <a:pt x="446272" y="966554"/>
                  </a:lnTo>
                  <a:lnTo>
                    <a:pt x="401408" y="949146"/>
                  </a:lnTo>
                  <a:lnTo>
                    <a:pt x="358535" y="930992"/>
                  </a:lnTo>
                  <a:lnTo>
                    <a:pt x="317723" y="912120"/>
                  </a:lnTo>
                  <a:lnTo>
                    <a:pt x="279040" y="892555"/>
                  </a:lnTo>
                  <a:lnTo>
                    <a:pt x="242557" y="872326"/>
                  </a:lnTo>
                  <a:lnTo>
                    <a:pt x="208342" y="851459"/>
                  </a:lnTo>
                  <a:lnTo>
                    <a:pt x="176466" y="829981"/>
                  </a:lnTo>
                  <a:lnTo>
                    <a:pt x="120005" y="785298"/>
                  </a:lnTo>
                  <a:lnTo>
                    <a:pt x="73729" y="738494"/>
                  </a:lnTo>
                  <a:lnTo>
                    <a:pt x="38196" y="689785"/>
                  </a:lnTo>
                  <a:lnTo>
                    <a:pt x="13958" y="639384"/>
                  </a:lnTo>
                  <a:lnTo>
                    <a:pt x="1574" y="587509"/>
                  </a:lnTo>
                  <a:lnTo>
                    <a:pt x="0" y="561086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508508" y="1850847"/>
            <a:ext cx="2367915" cy="1769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001F5F"/>
                </a:solidFill>
                <a:latin typeface="Arial Black"/>
                <a:cs typeface="Arial Black"/>
              </a:rPr>
              <a:t>Semester</a:t>
            </a:r>
            <a:r>
              <a:rPr sz="2800" spc="-7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2800" spc="-25" dirty="0">
                <a:solidFill>
                  <a:srgbClr val="001F5F"/>
                </a:solidFill>
                <a:latin typeface="Arial Black"/>
                <a:cs typeface="Arial Black"/>
              </a:rPr>
              <a:t>II</a:t>
            </a:r>
            <a:endParaRPr sz="2800">
              <a:latin typeface="Arial Black"/>
              <a:cs typeface="Arial Black"/>
            </a:endParaRPr>
          </a:p>
          <a:p>
            <a:pPr marL="730250" marR="494665" indent="-718185">
              <a:lnSpc>
                <a:spcPct val="100000"/>
              </a:lnSpc>
              <a:spcBef>
                <a:spcPts val="3650"/>
              </a:spcBef>
            </a:pPr>
            <a:r>
              <a:rPr sz="2800" spc="-10" dirty="0">
                <a:solidFill>
                  <a:srgbClr val="001F5F"/>
                </a:solidFill>
                <a:latin typeface="Arial Black"/>
                <a:cs typeface="Arial Black"/>
              </a:rPr>
              <a:t>Semester </a:t>
            </a:r>
            <a:r>
              <a:rPr sz="2800" spc="-25" dirty="0">
                <a:solidFill>
                  <a:srgbClr val="001F5F"/>
                </a:solidFill>
                <a:latin typeface="Arial Black"/>
                <a:cs typeface="Arial Black"/>
              </a:rPr>
              <a:t>IV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28" name="object 28"/>
          <p:cNvGrpSpPr/>
          <p:nvPr/>
        </p:nvGrpSpPr>
        <p:grpSpPr>
          <a:xfrm>
            <a:off x="9047226" y="2587625"/>
            <a:ext cx="3151505" cy="1360805"/>
            <a:chOff x="9047226" y="2587625"/>
            <a:chExt cx="3151505" cy="1360805"/>
          </a:xfrm>
        </p:grpSpPr>
        <p:sp>
          <p:nvSpPr>
            <p:cNvPr id="29" name="object 29"/>
            <p:cNvSpPr/>
            <p:nvPr/>
          </p:nvSpPr>
          <p:spPr>
            <a:xfrm>
              <a:off x="9053576" y="2593975"/>
              <a:ext cx="3138805" cy="1348105"/>
            </a:xfrm>
            <a:custGeom>
              <a:avLst/>
              <a:gdLst/>
              <a:ahLst/>
              <a:cxnLst/>
              <a:rect l="l" t="t" r="r" b="b"/>
              <a:pathLst>
                <a:path w="3138804" h="1348104">
                  <a:moveTo>
                    <a:pt x="1569212" y="0"/>
                  </a:moveTo>
                  <a:lnTo>
                    <a:pt x="1502879" y="591"/>
                  </a:lnTo>
                  <a:lnTo>
                    <a:pt x="1437248" y="2349"/>
                  </a:lnTo>
                  <a:lnTo>
                    <a:pt x="1372374" y="5251"/>
                  </a:lnTo>
                  <a:lnTo>
                    <a:pt x="1308310" y="9273"/>
                  </a:lnTo>
                  <a:lnTo>
                    <a:pt x="1245111" y="14391"/>
                  </a:lnTo>
                  <a:lnTo>
                    <a:pt x="1182832" y="20583"/>
                  </a:lnTo>
                  <a:lnTo>
                    <a:pt x="1121527" y="27825"/>
                  </a:lnTo>
                  <a:lnTo>
                    <a:pt x="1061250" y="36093"/>
                  </a:lnTo>
                  <a:lnTo>
                    <a:pt x="1002057" y="45365"/>
                  </a:lnTo>
                  <a:lnTo>
                    <a:pt x="944001" y="55616"/>
                  </a:lnTo>
                  <a:lnTo>
                    <a:pt x="887136" y="66823"/>
                  </a:lnTo>
                  <a:lnTo>
                    <a:pt x="831519" y="78964"/>
                  </a:lnTo>
                  <a:lnTo>
                    <a:pt x="777202" y="92013"/>
                  </a:lnTo>
                  <a:lnTo>
                    <a:pt x="724240" y="105949"/>
                  </a:lnTo>
                  <a:lnTo>
                    <a:pt x="672689" y="120748"/>
                  </a:lnTo>
                  <a:lnTo>
                    <a:pt x="622601" y="136386"/>
                  </a:lnTo>
                  <a:lnTo>
                    <a:pt x="574032" y="152839"/>
                  </a:lnTo>
                  <a:lnTo>
                    <a:pt x="527037" y="170085"/>
                  </a:lnTo>
                  <a:lnTo>
                    <a:pt x="481669" y="188101"/>
                  </a:lnTo>
                  <a:lnTo>
                    <a:pt x="437983" y="206861"/>
                  </a:lnTo>
                  <a:lnTo>
                    <a:pt x="396034" y="226344"/>
                  </a:lnTo>
                  <a:lnTo>
                    <a:pt x="355876" y="246526"/>
                  </a:lnTo>
                  <a:lnTo>
                    <a:pt x="317564" y="267384"/>
                  </a:lnTo>
                  <a:lnTo>
                    <a:pt x="281151" y="288893"/>
                  </a:lnTo>
                  <a:lnTo>
                    <a:pt x="246693" y="311031"/>
                  </a:lnTo>
                  <a:lnTo>
                    <a:pt x="214244" y="333774"/>
                  </a:lnTo>
                  <a:lnTo>
                    <a:pt x="183858" y="357099"/>
                  </a:lnTo>
                  <a:lnTo>
                    <a:pt x="129495" y="405401"/>
                  </a:lnTo>
                  <a:lnTo>
                    <a:pt x="84038" y="455749"/>
                  </a:lnTo>
                  <a:lnTo>
                    <a:pt x="47925" y="507957"/>
                  </a:lnTo>
                  <a:lnTo>
                    <a:pt x="21590" y="561836"/>
                  </a:lnTo>
                  <a:lnTo>
                    <a:pt x="5470" y="617200"/>
                  </a:lnTo>
                  <a:lnTo>
                    <a:pt x="0" y="673862"/>
                  </a:lnTo>
                  <a:lnTo>
                    <a:pt x="1376" y="702352"/>
                  </a:lnTo>
                  <a:lnTo>
                    <a:pt x="12226" y="758406"/>
                  </a:lnTo>
                  <a:lnTo>
                    <a:pt x="33508" y="813067"/>
                  </a:lnTo>
                  <a:lnTo>
                    <a:pt x="64787" y="866147"/>
                  </a:lnTo>
                  <a:lnTo>
                    <a:pt x="105626" y="917461"/>
                  </a:lnTo>
                  <a:lnTo>
                    <a:pt x="155590" y="966820"/>
                  </a:lnTo>
                  <a:lnTo>
                    <a:pt x="214244" y="1014038"/>
                  </a:lnTo>
                  <a:lnTo>
                    <a:pt x="246693" y="1036785"/>
                  </a:lnTo>
                  <a:lnTo>
                    <a:pt x="281151" y="1058927"/>
                  </a:lnTo>
                  <a:lnTo>
                    <a:pt x="317564" y="1080440"/>
                  </a:lnTo>
                  <a:lnTo>
                    <a:pt x="355876" y="1101301"/>
                  </a:lnTo>
                  <a:lnTo>
                    <a:pt x="396034" y="1121486"/>
                  </a:lnTo>
                  <a:lnTo>
                    <a:pt x="437983" y="1140971"/>
                  </a:lnTo>
                  <a:lnTo>
                    <a:pt x="481669" y="1159735"/>
                  </a:lnTo>
                  <a:lnTo>
                    <a:pt x="527037" y="1177752"/>
                  </a:lnTo>
                  <a:lnTo>
                    <a:pt x="574032" y="1195000"/>
                  </a:lnTo>
                  <a:lnTo>
                    <a:pt x="622601" y="1211456"/>
                  </a:lnTo>
                  <a:lnTo>
                    <a:pt x="672689" y="1227095"/>
                  </a:lnTo>
                  <a:lnTo>
                    <a:pt x="724240" y="1241895"/>
                  </a:lnTo>
                  <a:lnTo>
                    <a:pt x="777202" y="1255832"/>
                  </a:lnTo>
                  <a:lnTo>
                    <a:pt x="831519" y="1268883"/>
                  </a:lnTo>
                  <a:lnTo>
                    <a:pt x="887136" y="1281024"/>
                  </a:lnTo>
                  <a:lnTo>
                    <a:pt x="944001" y="1292232"/>
                  </a:lnTo>
                  <a:lnTo>
                    <a:pt x="1002057" y="1302484"/>
                  </a:lnTo>
                  <a:lnTo>
                    <a:pt x="1061250" y="1311756"/>
                  </a:lnTo>
                  <a:lnTo>
                    <a:pt x="1121527" y="1320024"/>
                  </a:lnTo>
                  <a:lnTo>
                    <a:pt x="1182832" y="1327266"/>
                  </a:lnTo>
                  <a:lnTo>
                    <a:pt x="1245111" y="1333459"/>
                  </a:lnTo>
                  <a:lnTo>
                    <a:pt x="1308310" y="1338577"/>
                  </a:lnTo>
                  <a:lnTo>
                    <a:pt x="1372374" y="1342599"/>
                  </a:lnTo>
                  <a:lnTo>
                    <a:pt x="1437248" y="1345501"/>
                  </a:lnTo>
                  <a:lnTo>
                    <a:pt x="1502879" y="1347259"/>
                  </a:lnTo>
                  <a:lnTo>
                    <a:pt x="1569212" y="1347851"/>
                  </a:lnTo>
                  <a:lnTo>
                    <a:pt x="1635544" y="1347259"/>
                  </a:lnTo>
                  <a:lnTo>
                    <a:pt x="1701175" y="1345501"/>
                  </a:lnTo>
                  <a:lnTo>
                    <a:pt x="1766049" y="1342599"/>
                  </a:lnTo>
                  <a:lnTo>
                    <a:pt x="1830113" y="1338577"/>
                  </a:lnTo>
                  <a:lnTo>
                    <a:pt x="1893312" y="1333459"/>
                  </a:lnTo>
                  <a:lnTo>
                    <a:pt x="1955591" y="1327266"/>
                  </a:lnTo>
                  <a:lnTo>
                    <a:pt x="2016896" y="1320024"/>
                  </a:lnTo>
                  <a:lnTo>
                    <a:pt x="2077173" y="1311756"/>
                  </a:lnTo>
                  <a:lnTo>
                    <a:pt x="2136366" y="1302484"/>
                  </a:lnTo>
                  <a:lnTo>
                    <a:pt x="2194422" y="1292232"/>
                  </a:lnTo>
                  <a:lnTo>
                    <a:pt x="2251287" y="1281024"/>
                  </a:lnTo>
                  <a:lnTo>
                    <a:pt x="2306904" y="1268883"/>
                  </a:lnTo>
                  <a:lnTo>
                    <a:pt x="2361221" y="1255832"/>
                  </a:lnTo>
                  <a:lnTo>
                    <a:pt x="2414183" y="1241895"/>
                  </a:lnTo>
                  <a:lnTo>
                    <a:pt x="2465734" y="1227095"/>
                  </a:lnTo>
                  <a:lnTo>
                    <a:pt x="2515822" y="1211456"/>
                  </a:lnTo>
                  <a:lnTo>
                    <a:pt x="2564391" y="1195000"/>
                  </a:lnTo>
                  <a:lnTo>
                    <a:pt x="2611386" y="1177752"/>
                  </a:lnTo>
                  <a:lnTo>
                    <a:pt x="2656754" y="1159735"/>
                  </a:lnTo>
                  <a:lnTo>
                    <a:pt x="2700440" y="1140971"/>
                  </a:lnTo>
                  <a:lnTo>
                    <a:pt x="2742389" y="1121486"/>
                  </a:lnTo>
                  <a:lnTo>
                    <a:pt x="2782547" y="1101301"/>
                  </a:lnTo>
                  <a:lnTo>
                    <a:pt x="2820859" y="1080440"/>
                  </a:lnTo>
                  <a:lnTo>
                    <a:pt x="2857272" y="1058927"/>
                  </a:lnTo>
                  <a:lnTo>
                    <a:pt x="2891730" y="1036785"/>
                  </a:lnTo>
                  <a:lnTo>
                    <a:pt x="2924179" y="1014038"/>
                  </a:lnTo>
                  <a:lnTo>
                    <a:pt x="2954565" y="990709"/>
                  </a:lnTo>
                  <a:lnTo>
                    <a:pt x="3008928" y="942397"/>
                  </a:lnTo>
                  <a:lnTo>
                    <a:pt x="3054385" y="892037"/>
                  </a:lnTo>
                  <a:lnTo>
                    <a:pt x="3090498" y="839816"/>
                  </a:lnTo>
                  <a:lnTo>
                    <a:pt x="3116833" y="785922"/>
                  </a:lnTo>
                  <a:lnTo>
                    <a:pt x="3132953" y="730541"/>
                  </a:lnTo>
                  <a:lnTo>
                    <a:pt x="3138424" y="673862"/>
                  </a:lnTo>
                  <a:lnTo>
                    <a:pt x="3137047" y="645380"/>
                  </a:lnTo>
                  <a:lnTo>
                    <a:pt x="3126197" y="589344"/>
                  </a:lnTo>
                  <a:lnTo>
                    <a:pt x="3104915" y="534699"/>
                  </a:lnTo>
                  <a:lnTo>
                    <a:pt x="3073636" y="481632"/>
                  </a:lnTo>
                  <a:lnTo>
                    <a:pt x="3032797" y="430331"/>
                  </a:lnTo>
                  <a:lnTo>
                    <a:pt x="2982833" y="380983"/>
                  </a:lnTo>
                  <a:lnTo>
                    <a:pt x="2924179" y="333774"/>
                  </a:lnTo>
                  <a:lnTo>
                    <a:pt x="2891730" y="311031"/>
                  </a:lnTo>
                  <a:lnTo>
                    <a:pt x="2857272" y="288893"/>
                  </a:lnTo>
                  <a:lnTo>
                    <a:pt x="2820859" y="267384"/>
                  </a:lnTo>
                  <a:lnTo>
                    <a:pt x="2782547" y="246526"/>
                  </a:lnTo>
                  <a:lnTo>
                    <a:pt x="2742389" y="226344"/>
                  </a:lnTo>
                  <a:lnTo>
                    <a:pt x="2700440" y="206861"/>
                  </a:lnTo>
                  <a:lnTo>
                    <a:pt x="2656754" y="188101"/>
                  </a:lnTo>
                  <a:lnTo>
                    <a:pt x="2611386" y="170085"/>
                  </a:lnTo>
                  <a:lnTo>
                    <a:pt x="2564391" y="152839"/>
                  </a:lnTo>
                  <a:lnTo>
                    <a:pt x="2515822" y="136386"/>
                  </a:lnTo>
                  <a:lnTo>
                    <a:pt x="2465734" y="120748"/>
                  </a:lnTo>
                  <a:lnTo>
                    <a:pt x="2414183" y="105949"/>
                  </a:lnTo>
                  <a:lnTo>
                    <a:pt x="2361221" y="92013"/>
                  </a:lnTo>
                  <a:lnTo>
                    <a:pt x="2306904" y="78964"/>
                  </a:lnTo>
                  <a:lnTo>
                    <a:pt x="2251287" y="66823"/>
                  </a:lnTo>
                  <a:lnTo>
                    <a:pt x="2194422" y="55616"/>
                  </a:lnTo>
                  <a:lnTo>
                    <a:pt x="2136366" y="45365"/>
                  </a:lnTo>
                  <a:lnTo>
                    <a:pt x="2077173" y="36093"/>
                  </a:lnTo>
                  <a:lnTo>
                    <a:pt x="2016896" y="27825"/>
                  </a:lnTo>
                  <a:lnTo>
                    <a:pt x="1955591" y="20583"/>
                  </a:lnTo>
                  <a:lnTo>
                    <a:pt x="1893312" y="14391"/>
                  </a:lnTo>
                  <a:lnTo>
                    <a:pt x="1830113" y="9273"/>
                  </a:lnTo>
                  <a:lnTo>
                    <a:pt x="1766049" y="5251"/>
                  </a:lnTo>
                  <a:lnTo>
                    <a:pt x="1701175" y="2349"/>
                  </a:lnTo>
                  <a:lnTo>
                    <a:pt x="1635544" y="591"/>
                  </a:lnTo>
                  <a:lnTo>
                    <a:pt x="1569212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9053576" y="2593975"/>
              <a:ext cx="3138805" cy="1348105"/>
            </a:xfrm>
            <a:custGeom>
              <a:avLst/>
              <a:gdLst/>
              <a:ahLst/>
              <a:cxnLst/>
              <a:rect l="l" t="t" r="r" b="b"/>
              <a:pathLst>
                <a:path w="3138804" h="1348104">
                  <a:moveTo>
                    <a:pt x="0" y="673862"/>
                  </a:moveTo>
                  <a:lnTo>
                    <a:pt x="5470" y="617200"/>
                  </a:lnTo>
                  <a:lnTo>
                    <a:pt x="21590" y="561836"/>
                  </a:lnTo>
                  <a:lnTo>
                    <a:pt x="47925" y="507957"/>
                  </a:lnTo>
                  <a:lnTo>
                    <a:pt x="84038" y="455749"/>
                  </a:lnTo>
                  <a:lnTo>
                    <a:pt x="129495" y="405401"/>
                  </a:lnTo>
                  <a:lnTo>
                    <a:pt x="183858" y="357099"/>
                  </a:lnTo>
                  <a:lnTo>
                    <a:pt x="214244" y="333774"/>
                  </a:lnTo>
                  <a:lnTo>
                    <a:pt x="246693" y="311031"/>
                  </a:lnTo>
                  <a:lnTo>
                    <a:pt x="281151" y="288893"/>
                  </a:lnTo>
                  <a:lnTo>
                    <a:pt x="317564" y="267384"/>
                  </a:lnTo>
                  <a:lnTo>
                    <a:pt x="355876" y="246526"/>
                  </a:lnTo>
                  <a:lnTo>
                    <a:pt x="396034" y="226344"/>
                  </a:lnTo>
                  <a:lnTo>
                    <a:pt x="437983" y="206861"/>
                  </a:lnTo>
                  <a:lnTo>
                    <a:pt x="481669" y="188101"/>
                  </a:lnTo>
                  <a:lnTo>
                    <a:pt x="527037" y="170085"/>
                  </a:lnTo>
                  <a:lnTo>
                    <a:pt x="574032" y="152839"/>
                  </a:lnTo>
                  <a:lnTo>
                    <a:pt x="622601" y="136386"/>
                  </a:lnTo>
                  <a:lnTo>
                    <a:pt x="672689" y="120748"/>
                  </a:lnTo>
                  <a:lnTo>
                    <a:pt x="724240" y="105949"/>
                  </a:lnTo>
                  <a:lnTo>
                    <a:pt x="777202" y="92013"/>
                  </a:lnTo>
                  <a:lnTo>
                    <a:pt x="831519" y="78964"/>
                  </a:lnTo>
                  <a:lnTo>
                    <a:pt x="887136" y="66823"/>
                  </a:lnTo>
                  <a:lnTo>
                    <a:pt x="944001" y="55616"/>
                  </a:lnTo>
                  <a:lnTo>
                    <a:pt x="1002057" y="45365"/>
                  </a:lnTo>
                  <a:lnTo>
                    <a:pt x="1061250" y="36093"/>
                  </a:lnTo>
                  <a:lnTo>
                    <a:pt x="1121527" y="27825"/>
                  </a:lnTo>
                  <a:lnTo>
                    <a:pt x="1182832" y="20583"/>
                  </a:lnTo>
                  <a:lnTo>
                    <a:pt x="1245111" y="14391"/>
                  </a:lnTo>
                  <a:lnTo>
                    <a:pt x="1308310" y="9273"/>
                  </a:lnTo>
                  <a:lnTo>
                    <a:pt x="1372374" y="5251"/>
                  </a:lnTo>
                  <a:lnTo>
                    <a:pt x="1437248" y="2349"/>
                  </a:lnTo>
                  <a:lnTo>
                    <a:pt x="1502879" y="591"/>
                  </a:lnTo>
                  <a:lnTo>
                    <a:pt x="1569212" y="0"/>
                  </a:lnTo>
                  <a:lnTo>
                    <a:pt x="1635544" y="591"/>
                  </a:lnTo>
                  <a:lnTo>
                    <a:pt x="1701175" y="2349"/>
                  </a:lnTo>
                  <a:lnTo>
                    <a:pt x="1766049" y="5251"/>
                  </a:lnTo>
                  <a:lnTo>
                    <a:pt x="1830113" y="9273"/>
                  </a:lnTo>
                  <a:lnTo>
                    <a:pt x="1893312" y="14391"/>
                  </a:lnTo>
                  <a:lnTo>
                    <a:pt x="1955591" y="20583"/>
                  </a:lnTo>
                  <a:lnTo>
                    <a:pt x="2016896" y="27825"/>
                  </a:lnTo>
                  <a:lnTo>
                    <a:pt x="2077173" y="36093"/>
                  </a:lnTo>
                  <a:lnTo>
                    <a:pt x="2136366" y="45365"/>
                  </a:lnTo>
                  <a:lnTo>
                    <a:pt x="2194422" y="55616"/>
                  </a:lnTo>
                  <a:lnTo>
                    <a:pt x="2251287" y="66823"/>
                  </a:lnTo>
                  <a:lnTo>
                    <a:pt x="2306904" y="78964"/>
                  </a:lnTo>
                  <a:lnTo>
                    <a:pt x="2361221" y="92013"/>
                  </a:lnTo>
                  <a:lnTo>
                    <a:pt x="2414183" y="105949"/>
                  </a:lnTo>
                  <a:lnTo>
                    <a:pt x="2465734" y="120748"/>
                  </a:lnTo>
                  <a:lnTo>
                    <a:pt x="2515822" y="136386"/>
                  </a:lnTo>
                  <a:lnTo>
                    <a:pt x="2564391" y="152839"/>
                  </a:lnTo>
                  <a:lnTo>
                    <a:pt x="2611386" y="170085"/>
                  </a:lnTo>
                  <a:lnTo>
                    <a:pt x="2656754" y="188101"/>
                  </a:lnTo>
                  <a:lnTo>
                    <a:pt x="2700440" y="206861"/>
                  </a:lnTo>
                  <a:lnTo>
                    <a:pt x="2742389" y="226344"/>
                  </a:lnTo>
                  <a:lnTo>
                    <a:pt x="2782547" y="246526"/>
                  </a:lnTo>
                  <a:lnTo>
                    <a:pt x="2820859" y="267384"/>
                  </a:lnTo>
                  <a:lnTo>
                    <a:pt x="2857272" y="288893"/>
                  </a:lnTo>
                  <a:lnTo>
                    <a:pt x="2891730" y="311031"/>
                  </a:lnTo>
                  <a:lnTo>
                    <a:pt x="2924179" y="333774"/>
                  </a:lnTo>
                  <a:lnTo>
                    <a:pt x="2954565" y="357099"/>
                  </a:lnTo>
                  <a:lnTo>
                    <a:pt x="3008928" y="405401"/>
                  </a:lnTo>
                  <a:lnTo>
                    <a:pt x="3054385" y="455749"/>
                  </a:lnTo>
                  <a:lnTo>
                    <a:pt x="3090498" y="507957"/>
                  </a:lnTo>
                  <a:lnTo>
                    <a:pt x="3116833" y="561836"/>
                  </a:lnTo>
                  <a:lnTo>
                    <a:pt x="3132953" y="617200"/>
                  </a:lnTo>
                  <a:lnTo>
                    <a:pt x="3138424" y="673862"/>
                  </a:lnTo>
                  <a:lnTo>
                    <a:pt x="3137047" y="702352"/>
                  </a:lnTo>
                  <a:lnTo>
                    <a:pt x="3132953" y="730541"/>
                  </a:lnTo>
                  <a:lnTo>
                    <a:pt x="3116833" y="785922"/>
                  </a:lnTo>
                  <a:lnTo>
                    <a:pt x="3090498" y="839816"/>
                  </a:lnTo>
                  <a:lnTo>
                    <a:pt x="3054385" y="892037"/>
                  </a:lnTo>
                  <a:lnTo>
                    <a:pt x="3008928" y="942397"/>
                  </a:lnTo>
                  <a:lnTo>
                    <a:pt x="2954565" y="990709"/>
                  </a:lnTo>
                  <a:lnTo>
                    <a:pt x="2924179" y="1014038"/>
                  </a:lnTo>
                  <a:lnTo>
                    <a:pt x="2891730" y="1036785"/>
                  </a:lnTo>
                  <a:lnTo>
                    <a:pt x="2857272" y="1058927"/>
                  </a:lnTo>
                  <a:lnTo>
                    <a:pt x="2820859" y="1080440"/>
                  </a:lnTo>
                  <a:lnTo>
                    <a:pt x="2782547" y="1101301"/>
                  </a:lnTo>
                  <a:lnTo>
                    <a:pt x="2742389" y="1121486"/>
                  </a:lnTo>
                  <a:lnTo>
                    <a:pt x="2700440" y="1140971"/>
                  </a:lnTo>
                  <a:lnTo>
                    <a:pt x="2656754" y="1159735"/>
                  </a:lnTo>
                  <a:lnTo>
                    <a:pt x="2611386" y="1177752"/>
                  </a:lnTo>
                  <a:lnTo>
                    <a:pt x="2564391" y="1195000"/>
                  </a:lnTo>
                  <a:lnTo>
                    <a:pt x="2515822" y="1211456"/>
                  </a:lnTo>
                  <a:lnTo>
                    <a:pt x="2465734" y="1227095"/>
                  </a:lnTo>
                  <a:lnTo>
                    <a:pt x="2414183" y="1241895"/>
                  </a:lnTo>
                  <a:lnTo>
                    <a:pt x="2361221" y="1255832"/>
                  </a:lnTo>
                  <a:lnTo>
                    <a:pt x="2306904" y="1268883"/>
                  </a:lnTo>
                  <a:lnTo>
                    <a:pt x="2251287" y="1281024"/>
                  </a:lnTo>
                  <a:lnTo>
                    <a:pt x="2194422" y="1292232"/>
                  </a:lnTo>
                  <a:lnTo>
                    <a:pt x="2136366" y="1302484"/>
                  </a:lnTo>
                  <a:lnTo>
                    <a:pt x="2077173" y="1311756"/>
                  </a:lnTo>
                  <a:lnTo>
                    <a:pt x="2016896" y="1320024"/>
                  </a:lnTo>
                  <a:lnTo>
                    <a:pt x="1955591" y="1327266"/>
                  </a:lnTo>
                  <a:lnTo>
                    <a:pt x="1893312" y="1333459"/>
                  </a:lnTo>
                  <a:lnTo>
                    <a:pt x="1830113" y="1338577"/>
                  </a:lnTo>
                  <a:lnTo>
                    <a:pt x="1766049" y="1342599"/>
                  </a:lnTo>
                  <a:lnTo>
                    <a:pt x="1701175" y="1345501"/>
                  </a:lnTo>
                  <a:lnTo>
                    <a:pt x="1635544" y="1347259"/>
                  </a:lnTo>
                  <a:lnTo>
                    <a:pt x="1569212" y="1347851"/>
                  </a:lnTo>
                  <a:lnTo>
                    <a:pt x="1502879" y="1347259"/>
                  </a:lnTo>
                  <a:lnTo>
                    <a:pt x="1437248" y="1345501"/>
                  </a:lnTo>
                  <a:lnTo>
                    <a:pt x="1372374" y="1342599"/>
                  </a:lnTo>
                  <a:lnTo>
                    <a:pt x="1308310" y="1338577"/>
                  </a:lnTo>
                  <a:lnTo>
                    <a:pt x="1245111" y="1333459"/>
                  </a:lnTo>
                  <a:lnTo>
                    <a:pt x="1182832" y="1327266"/>
                  </a:lnTo>
                  <a:lnTo>
                    <a:pt x="1121527" y="1320024"/>
                  </a:lnTo>
                  <a:lnTo>
                    <a:pt x="1061250" y="1311756"/>
                  </a:lnTo>
                  <a:lnTo>
                    <a:pt x="1002057" y="1302484"/>
                  </a:lnTo>
                  <a:lnTo>
                    <a:pt x="944001" y="1292232"/>
                  </a:lnTo>
                  <a:lnTo>
                    <a:pt x="887136" y="1281024"/>
                  </a:lnTo>
                  <a:lnTo>
                    <a:pt x="831519" y="1268883"/>
                  </a:lnTo>
                  <a:lnTo>
                    <a:pt x="777202" y="1255832"/>
                  </a:lnTo>
                  <a:lnTo>
                    <a:pt x="724240" y="1241895"/>
                  </a:lnTo>
                  <a:lnTo>
                    <a:pt x="672689" y="1227095"/>
                  </a:lnTo>
                  <a:lnTo>
                    <a:pt x="622601" y="1211456"/>
                  </a:lnTo>
                  <a:lnTo>
                    <a:pt x="574032" y="1195000"/>
                  </a:lnTo>
                  <a:lnTo>
                    <a:pt x="527037" y="1177752"/>
                  </a:lnTo>
                  <a:lnTo>
                    <a:pt x="481669" y="1159735"/>
                  </a:lnTo>
                  <a:lnTo>
                    <a:pt x="437983" y="1140971"/>
                  </a:lnTo>
                  <a:lnTo>
                    <a:pt x="396034" y="1121486"/>
                  </a:lnTo>
                  <a:lnTo>
                    <a:pt x="355876" y="1101301"/>
                  </a:lnTo>
                  <a:lnTo>
                    <a:pt x="317564" y="1080440"/>
                  </a:lnTo>
                  <a:lnTo>
                    <a:pt x="281151" y="1058927"/>
                  </a:lnTo>
                  <a:lnTo>
                    <a:pt x="246693" y="1036785"/>
                  </a:lnTo>
                  <a:lnTo>
                    <a:pt x="214244" y="1014038"/>
                  </a:lnTo>
                  <a:lnTo>
                    <a:pt x="183858" y="990709"/>
                  </a:lnTo>
                  <a:lnTo>
                    <a:pt x="129495" y="942397"/>
                  </a:lnTo>
                  <a:lnTo>
                    <a:pt x="84038" y="892037"/>
                  </a:lnTo>
                  <a:lnTo>
                    <a:pt x="47925" y="839816"/>
                  </a:lnTo>
                  <a:lnTo>
                    <a:pt x="21590" y="785922"/>
                  </a:lnTo>
                  <a:lnTo>
                    <a:pt x="5470" y="730541"/>
                  </a:lnTo>
                  <a:lnTo>
                    <a:pt x="0" y="67386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 txBox="1"/>
          <p:nvPr/>
        </p:nvSpPr>
        <p:spPr>
          <a:xfrm>
            <a:off x="9685146" y="2807969"/>
            <a:ext cx="187769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800735" marR="5080" indent="-78867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001F5F"/>
                </a:solidFill>
                <a:latin typeface="Arial Black"/>
                <a:cs typeface="Arial Black"/>
              </a:rPr>
              <a:t>Semester </a:t>
            </a:r>
            <a:r>
              <a:rPr sz="2800" spc="-50" dirty="0">
                <a:solidFill>
                  <a:srgbClr val="001F5F"/>
                </a:solidFill>
                <a:latin typeface="Arial Black"/>
                <a:cs typeface="Arial Black"/>
              </a:rPr>
              <a:t>V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2541651" y="2422525"/>
            <a:ext cx="7073900" cy="1541780"/>
            <a:chOff x="2541651" y="2422525"/>
            <a:chExt cx="7073900" cy="1541780"/>
          </a:xfrm>
        </p:grpSpPr>
        <p:sp>
          <p:nvSpPr>
            <p:cNvPr id="33" name="object 33"/>
            <p:cNvSpPr/>
            <p:nvPr/>
          </p:nvSpPr>
          <p:spPr>
            <a:xfrm>
              <a:off x="2548001" y="2428875"/>
              <a:ext cx="7061200" cy="1529080"/>
            </a:xfrm>
            <a:custGeom>
              <a:avLst/>
              <a:gdLst/>
              <a:ahLst/>
              <a:cxnLst/>
              <a:rect l="l" t="t" r="r" b="b"/>
              <a:pathLst>
                <a:path w="7061200" h="1529079">
                  <a:moveTo>
                    <a:pt x="6296787" y="0"/>
                  </a:moveTo>
                  <a:lnTo>
                    <a:pt x="6296787" y="382142"/>
                  </a:lnTo>
                  <a:lnTo>
                    <a:pt x="0" y="382142"/>
                  </a:lnTo>
                  <a:lnTo>
                    <a:pt x="382143" y="764413"/>
                  </a:lnTo>
                  <a:lnTo>
                    <a:pt x="0" y="1146555"/>
                  </a:lnTo>
                  <a:lnTo>
                    <a:pt x="6296787" y="1146555"/>
                  </a:lnTo>
                  <a:lnTo>
                    <a:pt x="6296787" y="1528699"/>
                  </a:lnTo>
                  <a:lnTo>
                    <a:pt x="7061200" y="764413"/>
                  </a:lnTo>
                  <a:lnTo>
                    <a:pt x="6296787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548001" y="2428875"/>
              <a:ext cx="7061200" cy="1529080"/>
            </a:xfrm>
            <a:custGeom>
              <a:avLst/>
              <a:gdLst/>
              <a:ahLst/>
              <a:cxnLst/>
              <a:rect l="l" t="t" r="r" b="b"/>
              <a:pathLst>
                <a:path w="7061200" h="1529079">
                  <a:moveTo>
                    <a:pt x="0" y="382142"/>
                  </a:moveTo>
                  <a:lnTo>
                    <a:pt x="6296787" y="382142"/>
                  </a:lnTo>
                  <a:lnTo>
                    <a:pt x="6296787" y="0"/>
                  </a:lnTo>
                  <a:lnTo>
                    <a:pt x="7061200" y="764413"/>
                  </a:lnTo>
                  <a:lnTo>
                    <a:pt x="6296787" y="1528699"/>
                  </a:lnTo>
                  <a:lnTo>
                    <a:pt x="6296787" y="1146555"/>
                  </a:lnTo>
                  <a:lnTo>
                    <a:pt x="0" y="1146555"/>
                  </a:lnTo>
                  <a:lnTo>
                    <a:pt x="382143" y="764413"/>
                  </a:lnTo>
                  <a:lnTo>
                    <a:pt x="0" y="382142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3009392" y="2779013"/>
            <a:ext cx="6132195" cy="8185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2600" b="1" spc="50" dirty="0">
                <a:solidFill>
                  <a:srgbClr val="C00000"/>
                </a:solidFill>
                <a:latin typeface="Arial"/>
                <a:cs typeface="Arial"/>
              </a:rPr>
              <a:t>Earned</a:t>
            </a:r>
            <a:r>
              <a:rPr sz="26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min.</a:t>
            </a:r>
            <a:r>
              <a:rPr sz="2600"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50%</a:t>
            </a:r>
            <a:r>
              <a:rPr sz="26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r>
              <a:rPr sz="2600" b="1" spc="-7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26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spc="90" dirty="0">
                <a:solidFill>
                  <a:srgbClr val="C00000"/>
                </a:solidFill>
                <a:latin typeface="Arial"/>
                <a:cs typeface="Arial"/>
              </a:rPr>
              <a:t>III</a:t>
            </a:r>
            <a:r>
              <a:rPr sz="26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+</a:t>
            </a:r>
            <a:r>
              <a:rPr sz="26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spc="70" dirty="0">
                <a:solidFill>
                  <a:srgbClr val="C00000"/>
                </a:solidFill>
                <a:latin typeface="Arial"/>
                <a:cs typeface="Arial"/>
              </a:rPr>
              <a:t>IV</a:t>
            </a:r>
            <a:r>
              <a:rPr sz="2600" b="1" spc="-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C00000"/>
                </a:solidFill>
                <a:latin typeface="Arial"/>
                <a:cs typeface="Arial"/>
              </a:rPr>
              <a:t>Sem.</a:t>
            </a:r>
            <a:endParaRPr sz="2600">
              <a:latin typeface="Arial"/>
              <a:cs typeface="Arial"/>
            </a:endParaRPr>
          </a:p>
          <a:p>
            <a:pPr marL="5080" algn="ctr">
              <a:lnSpc>
                <a:spcPct val="100000"/>
              </a:lnSpc>
              <a:tabLst>
                <a:tab pos="1352550" algn="l"/>
              </a:tabLst>
            </a:pP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---</a:t>
            </a:r>
            <a:r>
              <a:rPr sz="26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FF0000"/>
                </a:solidFill>
                <a:latin typeface="Arial"/>
                <a:cs typeface="Arial"/>
              </a:rPr>
              <a:t>Must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	have</a:t>
            </a:r>
            <a:r>
              <a:rPr sz="2600" b="1" spc="-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55" dirty="0">
                <a:solidFill>
                  <a:srgbClr val="FF0000"/>
                </a:solidFill>
                <a:latin typeface="Arial"/>
                <a:cs typeface="Arial"/>
              </a:rPr>
              <a:t>cleared</a:t>
            </a:r>
            <a:r>
              <a:rPr sz="2600" b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8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600" b="1" spc="-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FF0000"/>
                </a:solidFill>
                <a:latin typeface="Arial"/>
                <a:cs typeface="Arial"/>
              </a:rPr>
              <a:t>and</a:t>
            </a:r>
            <a:r>
              <a:rPr sz="2600" b="1" spc="-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90" dirty="0">
                <a:solidFill>
                  <a:srgbClr val="FF0000"/>
                </a:solidFill>
                <a:latin typeface="Arial"/>
                <a:cs typeface="Arial"/>
              </a:rPr>
              <a:t>II</a:t>
            </a:r>
            <a:r>
              <a:rPr sz="26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600" b="1" spc="-20" dirty="0">
                <a:solidFill>
                  <a:srgbClr val="FF0000"/>
                </a:solidFill>
                <a:latin typeface="Arial"/>
                <a:cs typeface="Arial"/>
              </a:rPr>
              <a:t>Sem.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0" y="5168900"/>
            <a:ext cx="12192000" cy="487680"/>
          </a:xfrm>
          <a:prstGeom prst="rect">
            <a:avLst/>
          </a:prstGeom>
          <a:solidFill>
            <a:srgbClr val="EFF887"/>
          </a:solidFill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3260" indent="-421640">
              <a:lnSpc>
                <a:spcPts val="3795"/>
              </a:lnSpc>
              <a:buFont typeface="Wingdings"/>
              <a:buChar char=""/>
              <a:tabLst>
                <a:tab pos="683260" algn="l"/>
              </a:tabLst>
            </a:pPr>
            <a:r>
              <a:rPr sz="3200" b="1" spc="50" dirty="0">
                <a:solidFill>
                  <a:srgbClr val="FF0000"/>
                </a:solidFill>
                <a:latin typeface="Arial"/>
                <a:cs typeface="Arial"/>
              </a:rPr>
              <a:t>No</a:t>
            </a:r>
            <a:r>
              <a:rPr sz="3200" b="1" spc="-20" dirty="0">
                <a:solidFill>
                  <a:srgbClr val="FF0000"/>
                </a:solidFill>
                <a:latin typeface="Arial"/>
                <a:cs typeface="Arial"/>
              </a:rPr>
              <a:t> Provision</a:t>
            </a:r>
            <a:r>
              <a:rPr sz="32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of</a:t>
            </a:r>
            <a:r>
              <a:rPr sz="3200" b="1" spc="38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Supplementary</a:t>
            </a:r>
            <a:r>
              <a:rPr sz="32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examination</a:t>
            </a:r>
            <a:r>
              <a:rPr sz="3200" b="1" spc="-5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FF0000"/>
                </a:solidFill>
                <a:latin typeface="Arial"/>
                <a:cs typeface="Arial"/>
              </a:rPr>
              <a:t>/</a:t>
            </a:r>
            <a:r>
              <a:rPr sz="32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3200" b="1" spc="-10" dirty="0">
                <a:solidFill>
                  <a:srgbClr val="FF0000"/>
                </a:solidFill>
                <a:latin typeface="Arial"/>
                <a:cs typeface="Arial"/>
              </a:rPr>
              <a:t>Revaluation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0" y="5800725"/>
            <a:ext cx="12192000" cy="853440"/>
          </a:xfrm>
          <a:prstGeom prst="rect">
            <a:avLst/>
          </a:prstGeom>
          <a:solidFill>
            <a:srgbClr val="66FFFF"/>
          </a:solidFill>
          <a:ln w="127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83234" marR="196215" indent="-285750">
              <a:lnSpc>
                <a:spcPts val="3360"/>
              </a:lnSpc>
              <a:buSzPct val="96428"/>
              <a:buFont typeface="Wingdings"/>
              <a:buChar char=""/>
              <a:tabLst>
                <a:tab pos="1459865" algn="l"/>
              </a:tabLst>
            </a:pPr>
            <a:r>
              <a:rPr sz="2800" b="1" spc="-25" dirty="0">
                <a:latin typeface="Arial"/>
                <a:cs typeface="Arial"/>
              </a:rPr>
              <a:t>Provision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29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Special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examination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spc="75" dirty="0">
                <a:latin typeface="Arial"/>
                <a:cs typeface="Arial"/>
              </a:rPr>
              <a:t>after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declaration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295" dirty="0">
                <a:latin typeface="Arial"/>
                <a:cs typeface="Arial"/>
              </a:rPr>
              <a:t> </a:t>
            </a:r>
            <a:r>
              <a:rPr sz="2800" b="1" spc="75" dirty="0">
                <a:latin typeface="Arial"/>
                <a:cs typeface="Arial"/>
              </a:rPr>
              <a:t>VI</a:t>
            </a:r>
            <a:r>
              <a:rPr sz="2800" b="1" spc="5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Semester’s 	</a:t>
            </a:r>
            <a:r>
              <a:rPr sz="2800" b="1" dirty="0">
                <a:latin typeface="Arial"/>
                <a:cs typeface="Arial"/>
              </a:rPr>
              <a:t>Result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to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60" dirty="0">
                <a:latin typeface="Arial"/>
                <a:cs typeface="Arial"/>
              </a:rPr>
              <a:t>clear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any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backlog</a:t>
            </a:r>
            <a:r>
              <a:rPr sz="2800" b="1" spc="-10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course</a:t>
            </a:r>
            <a:r>
              <a:rPr sz="2800" b="1" spc="-10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254" dirty="0">
                <a:latin typeface="Arial"/>
                <a:cs typeface="Arial"/>
              </a:rPr>
              <a:t> </a:t>
            </a:r>
            <a:r>
              <a:rPr sz="2800" b="1" spc="55" dirty="0">
                <a:latin typeface="Arial"/>
                <a:cs typeface="Arial"/>
              </a:rPr>
              <a:t>V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80" dirty="0">
                <a:latin typeface="Arial"/>
                <a:cs typeface="Arial"/>
              </a:rPr>
              <a:t>&amp;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75" dirty="0">
                <a:latin typeface="Arial"/>
                <a:cs typeface="Arial"/>
              </a:rPr>
              <a:t>VI</a:t>
            </a:r>
            <a:r>
              <a:rPr sz="2800" b="1" spc="-55" dirty="0">
                <a:latin typeface="Arial"/>
                <a:cs typeface="Arial"/>
              </a:rPr>
              <a:t> </a:t>
            </a:r>
            <a:r>
              <a:rPr sz="2800" b="1" spc="40" dirty="0">
                <a:latin typeface="Arial"/>
                <a:cs typeface="Arial"/>
              </a:rPr>
              <a:t>Semester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4295775" y="698500"/>
            <a:ext cx="3100705" cy="1002030"/>
            <a:chOff x="4295775" y="698500"/>
            <a:chExt cx="3100705" cy="1002030"/>
          </a:xfrm>
        </p:grpSpPr>
        <p:sp>
          <p:nvSpPr>
            <p:cNvPr id="39" name="object 39"/>
            <p:cNvSpPr/>
            <p:nvPr/>
          </p:nvSpPr>
          <p:spPr>
            <a:xfrm>
              <a:off x="4302125" y="704850"/>
              <a:ext cx="3088005" cy="989330"/>
            </a:xfrm>
            <a:custGeom>
              <a:avLst/>
              <a:gdLst/>
              <a:ahLst/>
              <a:cxnLst/>
              <a:rect l="l" t="t" r="r" b="b"/>
              <a:pathLst>
                <a:path w="3088004" h="989330">
                  <a:moveTo>
                    <a:pt x="2593213" y="0"/>
                  </a:moveTo>
                  <a:lnTo>
                    <a:pt x="2593213" y="247269"/>
                  </a:lnTo>
                  <a:lnTo>
                    <a:pt x="0" y="247269"/>
                  </a:lnTo>
                  <a:lnTo>
                    <a:pt x="0" y="741807"/>
                  </a:lnTo>
                  <a:lnTo>
                    <a:pt x="2593213" y="741807"/>
                  </a:lnTo>
                  <a:lnTo>
                    <a:pt x="2593213" y="989076"/>
                  </a:lnTo>
                  <a:lnTo>
                    <a:pt x="3087751" y="494538"/>
                  </a:lnTo>
                  <a:lnTo>
                    <a:pt x="2593213" y="0"/>
                  </a:lnTo>
                  <a:close/>
                </a:path>
              </a:pathLst>
            </a:custGeom>
            <a:solidFill>
              <a:srgbClr val="FFED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4302125" y="704850"/>
              <a:ext cx="3088005" cy="989330"/>
            </a:xfrm>
            <a:custGeom>
              <a:avLst/>
              <a:gdLst/>
              <a:ahLst/>
              <a:cxnLst/>
              <a:rect l="l" t="t" r="r" b="b"/>
              <a:pathLst>
                <a:path w="3088004" h="989330">
                  <a:moveTo>
                    <a:pt x="0" y="247269"/>
                  </a:moveTo>
                  <a:lnTo>
                    <a:pt x="2593213" y="247269"/>
                  </a:lnTo>
                  <a:lnTo>
                    <a:pt x="2593213" y="0"/>
                  </a:lnTo>
                  <a:lnTo>
                    <a:pt x="3087751" y="494538"/>
                  </a:lnTo>
                  <a:lnTo>
                    <a:pt x="2593213" y="989076"/>
                  </a:lnTo>
                  <a:lnTo>
                    <a:pt x="2593213" y="741807"/>
                  </a:lnTo>
                  <a:lnTo>
                    <a:pt x="0" y="741807"/>
                  </a:lnTo>
                  <a:lnTo>
                    <a:pt x="0" y="247269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1" name="object 41"/>
          <p:cNvSpPr txBox="1"/>
          <p:nvPr/>
        </p:nvSpPr>
        <p:spPr>
          <a:xfrm>
            <a:off x="4400422" y="945260"/>
            <a:ext cx="28244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3600" b="1" spc="-487" baseline="-8101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2400" b="1" spc="-137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3600" b="1" spc="44" baseline="-8101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600" b="1" spc="-345" baseline="-8101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400" b="1" spc="-409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3600" b="1" spc="-1380" baseline="-8101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2400" b="1" spc="-3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400" b="1" spc="-132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3600" b="1" spc="30" baseline="-8101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2400" b="1" spc="-132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3600" b="1" spc="37" baseline="-8101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15" baseline="-810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25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-112" baseline="-8101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2400" b="1" spc="-139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3600" b="1" spc="-112" baseline="-8101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3600" b="1" spc="-1522" baseline="-8101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400" b="1" spc="-7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2400" b="1" spc="-143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600" b="1" spc="-1064" baseline="-8101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2400" b="1" spc="-1440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3600" b="1" spc="-44" baseline="-8101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400" b="1" spc="-144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600" b="1" baseline="-8101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-120" baseline="-8101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b="1" spc="-74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3600" b="1" spc="-1019" baseline="-8101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2400" b="1" spc="-1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2400" b="1" spc="-144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3600" b="1" spc="-44" baseline="-8101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561975"/>
          </a:xfrm>
          <a:custGeom>
            <a:avLst/>
            <a:gdLst/>
            <a:ahLst/>
            <a:cxnLst/>
            <a:rect l="l" t="t" r="r" b="b"/>
            <a:pathLst>
              <a:path w="12192000" h="561975">
                <a:moveTo>
                  <a:pt x="0" y="561911"/>
                </a:moveTo>
                <a:lnTo>
                  <a:pt x="12192000" y="561911"/>
                </a:lnTo>
                <a:lnTo>
                  <a:pt x="12192000" y="0"/>
                </a:lnTo>
                <a:lnTo>
                  <a:pt x="0" y="0"/>
                </a:lnTo>
                <a:lnTo>
                  <a:pt x="0" y="561911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25420" y="11684"/>
            <a:ext cx="774128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160" dirty="0">
                <a:latin typeface="Georgia"/>
                <a:cs typeface="Georgia"/>
              </a:rPr>
              <a:t>L</a:t>
            </a:r>
            <a:r>
              <a:rPr sz="3600" cap="small" spc="160" dirty="0">
                <a:latin typeface="Georgia"/>
                <a:cs typeface="Georgia"/>
              </a:rPr>
              <a:t>ater</a:t>
            </a:r>
            <a:r>
              <a:rPr sz="3600" spc="-50" dirty="0">
                <a:latin typeface="Georgia"/>
                <a:cs typeface="Georgia"/>
              </a:rPr>
              <a:t> </a:t>
            </a:r>
            <a:r>
              <a:rPr sz="3600" spc="204" dirty="0">
                <a:latin typeface="Georgia"/>
                <a:cs typeface="Georgia"/>
              </a:rPr>
              <a:t>G</a:t>
            </a:r>
            <a:r>
              <a:rPr sz="3600" cap="small" spc="204" dirty="0">
                <a:latin typeface="Georgia"/>
                <a:cs typeface="Georgia"/>
              </a:rPr>
              <a:t>rade</a:t>
            </a:r>
            <a:r>
              <a:rPr sz="3600" spc="-10" dirty="0">
                <a:latin typeface="Georgia"/>
                <a:cs typeface="Georgia"/>
              </a:rPr>
              <a:t> </a:t>
            </a:r>
            <a:r>
              <a:rPr sz="3600" spc="175" dirty="0">
                <a:latin typeface="Georgia"/>
                <a:cs typeface="Georgia"/>
              </a:rPr>
              <a:t>A</a:t>
            </a:r>
            <a:r>
              <a:rPr sz="3600" cap="small" spc="175" dirty="0">
                <a:latin typeface="Georgia"/>
                <a:cs typeface="Georgia"/>
              </a:rPr>
              <a:t>nd</a:t>
            </a:r>
            <a:r>
              <a:rPr sz="3600" spc="-10" dirty="0">
                <a:latin typeface="Georgia"/>
                <a:cs typeface="Georgia"/>
              </a:rPr>
              <a:t> </a:t>
            </a:r>
            <a:r>
              <a:rPr sz="3600" spc="204" dirty="0">
                <a:latin typeface="Georgia"/>
                <a:cs typeface="Georgia"/>
              </a:rPr>
              <a:t>G</a:t>
            </a:r>
            <a:r>
              <a:rPr sz="3600" cap="small" spc="204" dirty="0">
                <a:latin typeface="Georgia"/>
                <a:cs typeface="Georgia"/>
              </a:rPr>
              <a:t>rade</a:t>
            </a:r>
            <a:r>
              <a:rPr sz="3600" spc="-15" dirty="0">
                <a:latin typeface="Georgia"/>
                <a:cs typeface="Georgia"/>
              </a:rPr>
              <a:t> </a:t>
            </a:r>
            <a:r>
              <a:rPr sz="3600" spc="50" dirty="0">
                <a:latin typeface="Georgia"/>
                <a:cs typeface="Georgia"/>
              </a:rPr>
              <a:t>P</a:t>
            </a:r>
            <a:r>
              <a:rPr sz="3600" cap="small" spc="50" dirty="0">
                <a:latin typeface="Georgia"/>
                <a:cs typeface="Georgia"/>
              </a:rPr>
              <a:t>oint</a:t>
            </a:r>
            <a:endParaRPr sz="36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555625"/>
          <a:ext cx="12191365" cy="6089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14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114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26794">
                <a:tc gridSpan="3">
                  <a:txBody>
                    <a:bodyPr/>
                    <a:lstStyle/>
                    <a:p>
                      <a:pPr marL="91440" marR="82550" indent="36957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93333"/>
                        <a:buFont typeface="Wingdings"/>
                        <a:buChar char=""/>
                        <a:tabLst>
                          <a:tab pos="461009" algn="l"/>
                        </a:tabLst>
                      </a:pPr>
                      <a:r>
                        <a:rPr sz="3000" b="1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3000" b="1" spc="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50" dirty="0">
                          <a:latin typeface="Arial"/>
                          <a:cs typeface="Arial"/>
                        </a:rPr>
                        <a:t>Semester</a:t>
                      </a:r>
                      <a:r>
                        <a:rPr sz="3000" b="1" spc="3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65" dirty="0">
                          <a:latin typeface="Arial"/>
                          <a:cs typeface="Arial"/>
                        </a:rPr>
                        <a:t>Grade</a:t>
                      </a:r>
                      <a:r>
                        <a:rPr sz="3000" b="1" spc="3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Point</a:t>
                      </a:r>
                      <a:r>
                        <a:rPr sz="3000" b="1" spc="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Average</a:t>
                      </a:r>
                      <a:r>
                        <a:rPr sz="3000" b="1" spc="3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(SGPA)</a:t>
                      </a:r>
                      <a:r>
                        <a:rPr sz="3000" b="1" spc="3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3000" b="1" spc="3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computed</a:t>
                      </a:r>
                      <a:r>
                        <a:rPr sz="3000" b="1" spc="3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from </a:t>
                      </a:r>
                      <a:r>
                        <a:rPr sz="3000" b="1" spc="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30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50" dirty="0">
                          <a:latin typeface="Arial"/>
                          <a:cs typeface="Arial"/>
                        </a:rPr>
                        <a:t>grades</a:t>
                      </a:r>
                      <a:r>
                        <a:rPr sz="3000" b="1" spc="-1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30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114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0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45" dirty="0">
                          <a:latin typeface="Arial"/>
                          <a:cs typeface="Arial"/>
                        </a:rPr>
                        <a:t>measure</a:t>
                      </a:r>
                      <a:r>
                        <a:rPr sz="30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3000" b="1" spc="2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30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55" dirty="0">
                          <a:latin typeface="Arial"/>
                          <a:cs typeface="Arial"/>
                        </a:rPr>
                        <a:t>performance</a:t>
                      </a:r>
                      <a:r>
                        <a:rPr sz="30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3000" b="1" spc="-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114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000" b="1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given</a:t>
                      </a:r>
                      <a:r>
                        <a:rPr sz="30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10" dirty="0">
                          <a:latin typeface="Arial"/>
                          <a:cs typeface="Arial"/>
                        </a:rPr>
                        <a:t>semester.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974725">
                        <a:lnSpc>
                          <a:spcPts val="3204"/>
                        </a:lnSpc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Letter</a:t>
                      </a:r>
                      <a:r>
                        <a:rPr sz="2800" spc="-4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Grade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3204"/>
                        </a:lnSpc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Grade</a:t>
                      </a:r>
                      <a:r>
                        <a:rPr sz="28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Point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118110">
                        <a:lnSpc>
                          <a:spcPts val="3204"/>
                        </a:lnSpc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%</a:t>
                      </a:r>
                      <a:r>
                        <a:rPr sz="280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dirty="0">
                          <a:latin typeface="Arial Black"/>
                          <a:cs typeface="Arial Black"/>
                        </a:rPr>
                        <a:t>of</a:t>
                      </a:r>
                      <a:r>
                        <a:rPr sz="2800" spc="16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dirty="0">
                          <a:latin typeface="Arial Black"/>
                          <a:cs typeface="Arial Black"/>
                        </a:rPr>
                        <a:t>Marks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Obtained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3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(Outstanding)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2245" algn="ctr">
                        <a:lnSpc>
                          <a:spcPts val="3790"/>
                        </a:lnSpc>
                      </a:pPr>
                      <a:r>
                        <a:rPr sz="3200" b="1" spc="110" dirty="0">
                          <a:latin typeface="Arial"/>
                          <a:cs typeface="Arial"/>
                        </a:rPr>
                        <a:t>10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90%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A+</a:t>
                      </a:r>
                      <a:r>
                        <a:rPr sz="3200" b="1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(Excellent)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0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9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80%</a:t>
                      </a:r>
                      <a:r>
                        <a:rPr sz="32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3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90%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(Very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 good)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0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8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70%</a:t>
                      </a:r>
                      <a:r>
                        <a:rPr sz="32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3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80%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B+</a:t>
                      </a:r>
                      <a:r>
                        <a:rPr sz="3200" b="1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(Good)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0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7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0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60%</a:t>
                      </a:r>
                      <a:r>
                        <a:rPr sz="32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3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70%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32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(Above</a:t>
                      </a:r>
                      <a:r>
                        <a:rPr sz="32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40" dirty="0">
                          <a:latin typeface="Arial"/>
                          <a:cs typeface="Arial"/>
                        </a:rPr>
                        <a:t>average)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5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6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50%</a:t>
                      </a:r>
                      <a:r>
                        <a:rPr sz="3200" b="1" spc="-1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3200" b="1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60%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3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(Average)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5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5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Above</a:t>
                      </a:r>
                      <a:r>
                        <a:rPr sz="320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50" dirty="0">
                          <a:latin typeface="Arial"/>
                          <a:cs typeface="Arial"/>
                        </a:rPr>
                        <a:t>40%</a:t>
                      </a:r>
                      <a:r>
                        <a:rPr sz="32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32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50%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3200" b="1" spc="-11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(Pass)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5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4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1523365">
                        <a:lnSpc>
                          <a:spcPts val="3795"/>
                        </a:lnSpc>
                      </a:pPr>
                      <a:r>
                        <a:rPr sz="3200" b="1" spc="30" dirty="0">
                          <a:latin typeface="Arial"/>
                          <a:cs typeface="Arial"/>
                        </a:rPr>
                        <a:t>40%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9905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320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(Fail)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5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Below</a:t>
                      </a:r>
                      <a:r>
                        <a:rPr sz="3200" b="1" spc="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25" dirty="0">
                          <a:latin typeface="Arial"/>
                          <a:cs typeface="Arial"/>
                        </a:rPr>
                        <a:t>40%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2130">
                <a:tc>
                  <a:txBody>
                    <a:bodyPr/>
                    <a:lstStyle/>
                    <a:p>
                      <a:pPr marL="180975">
                        <a:lnSpc>
                          <a:spcPts val="3795"/>
                        </a:lnSpc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Ab</a:t>
                      </a:r>
                      <a:r>
                        <a:rPr sz="3200" b="1" spc="-10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(Absent)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ts val="3795"/>
                        </a:lnSpc>
                      </a:pPr>
                      <a:r>
                        <a:rPr sz="3200" b="1" spc="70" dirty="0">
                          <a:latin typeface="Arial"/>
                          <a:cs typeface="Arial"/>
                        </a:rPr>
                        <a:t>0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211F1F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FFEDB7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ts val="3795"/>
                        </a:lnSpc>
                      </a:pPr>
                      <a:r>
                        <a:rPr sz="3200" b="1" spc="-10" dirty="0">
                          <a:latin typeface="Arial"/>
                          <a:cs typeface="Arial"/>
                        </a:rPr>
                        <a:t>Absent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211F1F"/>
                      </a:solidFill>
                      <a:prstDash val="solid"/>
                    </a:lnR>
                    <a:lnT w="12700">
                      <a:solidFill>
                        <a:srgbClr val="211F1F"/>
                      </a:solidFill>
                      <a:prstDash val="solid"/>
                    </a:lnT>
                    <a:lnB w="12700">
                      <a:solidFill>
                        <a:srgbClr val="211F1F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47B1-65DC-7192-612A-109E21E00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73C17-1A49-9467-6A9C-639338658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 chart with numbers and symbols&#10;&#10;Description automatically generated">
            <a:extLst>
              <a:ext uri="{FF2B5EF4-FFF2-40B4-BE49-F238E27FC236}">
                <a16:creationId xmlns:a16="http://schemas.microsoft.com/office/drawing/2014/main" id="{52A7BF4D-AD62-415E-68A9-21EC1CB9A0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78" y="-180654"/>
            <a:ext cx="12177596" cy="7051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548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77" y="-1585"/>
            <a:ext cx="12185645" cy="6861169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4665726" y="3144469"/>
            <a:ext cx="29768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dirty="0">
                <a:solidFill>
                  <a:srgbClr val="FFFF00"/>
                </a:solidFill>
                <a:latin typeface="Arial Black"/>
                <a:cs typeface="Arial Black"/>
              </a:rPr>
              <a:t>NEP</a:t>
            </a:r>
            <a:r>
              <a:rPr sz="4400" spc="-40" dirty="0">
                <a:solidFill>
                  <a:srgbClr val="FFFF00"/>
                </a:solidFill>
                <a:latin typeface="Arial Black"/>
                <a:cs typeface="Arial Black"/>
              </a:rPr>
              <a:t> </a:t>
            </a:r>
            <a:r>
              <a:rPr sz="4400" spc="-20" dirty="0">
                <a:solidFill>
                  <a:srgbClr val="FFFF00"/>
                </a:solidFill>
                <a:latin typeface="Arial Black"/>
                <a:cs typeface="Arial Black"/>
              </a:rPr>
              <a:t>2020</a:t>
            </a:r>
            <a:endParaRPr sz="44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8923" y="267461"/>
            <a:ext cx="29686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>
                <a:solidFill>
                  <a:srgbClr val="001F5F"/>
                </a:solidFill>
                <a:latin typeface="Arial Black"/>
                <a:cs typeface="Arial Black"/>
              </a:rPr>
              <a:t>03-</a:t>
            </a:r>
            <a:r>
              <a:rPr sz="4000" dirty="0">
                <a:solidFill>
                  <a:srgbClr val="001F5F"/>
                </a:solidFill>
                <a:latin typeface="Arial Black"/>
                <a:cs typeface="Arial Black"/>
              </a:rPr>
              <a:t>04</a:t>
            </a:r>
            <a:r>
              <a:rPr sz="4000" spc="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4000" spc="-80" dirty="0">
                <a:solidFill>
                  <a:srgbClr val="001F5F"/>
                </a:solidFill>
                <a:latin typeface="Arial Black"/>
                <a:cs typeface="Arial Black"/>
              </a:rPr>
              <a:t>Year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620259" y="912063"/>
            <a:ext cx="29267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dirty="0">
                <a:solidFill>
                  <a:srgbClr val="001F5F"/>
                </a:solidFill>
                <a:latin typeface="Arial Black"/>
                <a:cs typeface="Arial Black"/>
              </a:rPr>
              <a:t>= </a:t>
            </a:r>
            <a:r>
              <a:rPr sz="4000" b="0" spc="-20" dirty="0">
                <a:solidFill>
                  <a:srgbClr val="001F5F"/>
                </a:solidFill>
                <a:latin typeface="Arial Black"/>
                <a:cs typeface="Arial Black"/>
              </a:rPr>
              <a:t>6-</a:t>
            </a:r>
            <a:r>
              <a:rPr sz="4000" b="0" dirty="0">
                <a:solidFill>
                  <a:srgbClr val="001F5F"/>
                </a:solidFill>
                <a:latin typeface="Arial Black"/>
                <a:cs typeface="Arial Black"/>
              </a:rPr>
              <a:t>8 </a:t>
            </a:r>
            <a:r>
              <a:rPr sz="4000" b="0" spc="-20" dirty="0">
                <a:solidFill>
                  <a:srgbClr val="001F5F"/>
                </a:solidFill>
                <a:latin typeface="Arial Black"/>
                <a:cs typeface="Arial Black"/>
              </a:rPr>
              <a:t>Sem.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652129" y="3935323"/>
            <a:ext cx="2889250" cy="1702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5800"/>
              </a:lnSpc>
              <a:spcBef>
                <a:spcPts val="95"/>
              </a:spcBef>
            </a:pPr>
            <a:r>
              <a:rPr sz="2600" spc="-10" dirty="0">
                <a:solidFill>
                  <a:srgbClr val="001F5F"/>
                </a:solidFill>
                <a:latin typeface="Arial Black"/>
                <a:cs typeface="Arial Black"/>
              </a:rPr>
              <a:t>Learning </a:t>
            </a:r>
            <a:r>
              <a:rPr sz="2600" dirty="0">
                <a:solidFill>
                  <a:srgbClr val="001F5F"/>
                </a:solidFill>
                <a:latin typeface="Arial Black"/>
                <a:cs typeface="Arial Black"/>
              </a:rPr>
              <a:t>Outcome</a:t>
            </a:r>
            <a:r>
              <a:rPr sz="2600" spc="-3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2600" spc="-10" dirty="0">
                <a:solidFill>
                  <a:srgbClr val="001F5F"/>
                </a:solidFill>
                <a:latin typeface="Arial Black"/>
                <a:cs typeface="Arial Black"/>
              </a:rPr>
              <a:t>Based Curriculum Framework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26169" y="1465153"/>
            <a:ext cx="2802890" cy="13341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marR="5080" algn="ctr">
              <a:lnSpc>
                <a:spcPct val="107600"/>
              </a:lnSpc>
              <a:spcBef>
                <a:spcPts val="114"/>
              </a:spcBef>
            </a:pPr>
            <a:r>
              <a:rPr sz="2400" spc="-10" dirty="0">
                <a:solidFill>
                  <a:srgbClr val="001F5F"/>
                </a:solidFill>
                <a:latin typeface="Arial Black"/>
                <a:cs typeface="Arial Black"/>
              </a:rPr>
              <a:t>Multidisciplinary </a:t>
            </a:r>
            <a:r>
              <a:rPr sz="2800" spc="-10" dirty="0">
                <a:solidFill>
                  <a:srgbClr val="001F5F"/>
                </a:solidFill>
                <a:latin typeface="Arial Black"/>
                <a:cs typeface="Arial Black"/>
              </a:rPr>
              <a:t>Course Curriculum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56201" y="5134854"/>
            <a:ext cx="2854960" cy="15728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5800"/>
              </a:lnSpc>
              <a:spcBef>
                <a:spcPts val="95"/>
              </a:spcBef>
            </a:pPr>
            <a:r>
              <a:rPr sz="3200" dirty="0">
                <a:solidFill>
                  <a:srgbClr val="001F5F"/>
                </a:solidFill>
                <a:latin typeface="Arial Black"/>
                <a:cs typeface="Arial Black"/>
              </a:rPr>
              <a:t>Credit</a:t>
            </a:r>
            <a:r>
              <a:rPr sz="3200" spc="1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3200" spc="-10" dirty="0">
                <a:solidFill>
                  <a:srgbClr val="001F5F"/>
                </a:solidFill>
                <a:latin typeface="Arial Black"/>
                <a:cs typeface="Arial Black"/>
              </a:rPr>
              <a:t>based Course curriculum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51459" y="4295419"/>
            <a:ext cx="2769870" cy="928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0640">
              <a:lnSpc>
                <a:spcPct val="105800"/>
              </a:lnSpc>
              <a:spcBef>
                <a:spcPts val="100"/>
              </a:spcBef>
            </a:pPr>
            <a:r>
              <a:rPr sz="2800" dirty="0">
                <a:solidFill>
                  <a:srgbClr val="6F2F9F"/>
                </a:solidFill>
                <a:latin typeface="Arial Black"/>
                <a:cs typeface="Arial Black"/>
              </a:rPr>
              <a:t>Choice</a:t>
            </a:r>
            <a:r>
              <a:rPr sz="2800" spc="-50" dirty="0">
                <a:solidFill>
                  <a:srgbClr val="6F2F9F"/>
                </a:solidFill>
                <a:latin typeface="Arial Black"/>
                <a:cs typeface="Arial Black"/>
              </a:rPr>
              <a:t> </a:t>
            </a:r>
            <a:r>
              <a:rPr sz="2800" spc="-10" dirty="0">
                <a:solidFill>
                  <a:srgbClr val="6F2F9F"/>
                </a:solidFill>
                <a:latin typeface="Arial Black"/>
                <a:cs typeface="Arial Black"/>
              </a:rPr>
              <a:t>Based </a:t>
            </a:r>
            <a:r>
              <a:rPr sz="2800" dirty="0">
                <a:solidFill>
                  <a:srgbClr val="6F2F9F"/>
                </a:solidFill>
                <a:latin typeface="Arial Black"/>
                <a:cs typeface="Arial Black"/>
              </a:rPr>
              <a:t>Credit</a:t>
            </a:r>
            <a:r>
              <a:rPr sz="2800" spc="5" dirty="0">
                <a:solidFill>
                  <a:srgbClr val="6F2F9F"/>
                </a:solidFill>
                <a:latin typeface="Arial Black"/>
                <a:cs typeface="Arial Black"/>
              </a:rPr>
              <a:t> </a:t>
            </a:r>
            <a:r>
              <a:rPr sz="2800" spc="-10" dirty="0">
                <a:solidFill>
                  <a:srgbClr val="6F2F9F"/>
                </a:solidFill>
                <a:latin typeface="Arial Black"/>
                <a:cs typeface="Arial Black"/>
              </a:rPr>
              <a:t>System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097" y="1575907"/>
            <a:ext cx="2736215" cy="1056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62915">
              <a:lnSpc>
                <a:spcPct val="105600"/>
              </a:lnSpc>
              <a:spcBef>
                <a:spcPts val="100"/>
              </a:spcBef>
            </a:pPr>
            <a:r>
              <a:rPr sz="3200" spc="-10" dirty="0">
                <a:solidFill>
                  <a:srgbClr val="001F5F"/>
                </a:solidFill>
                <a:latin typeface="Arial Black"/>
                <a:cs typeface="Arial Black"/>
              </a:rPr>
              <a:t>Multiple </a:t>
            </a:r>
            <a:r>
              <a:rPr sz="3200" dirty="0">
                <a:solidFill>
                  <a:srgbClr val="001F5F"/>
                </a:solidFill>
                <a:latin typeface="Arial Black"/>
                <a:cs typeface="Arial Black"/>
              </a:rPr>
              <a:t>Entry</a:t>
            </a:r>
            <a:r>
              <a:rPr sz="3200" spc="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3200" dirty="0">
                <a:solidFill>
                  <a:srgbClr val="001F5F"/>
                </a:solidFill>
                <a:latin typeface="Arial Black"/>
                <a:cs typeface="Arial Black"/>
              </a:rPr>
              <a:t>&amp;</a:t>
            </a:r>
            <a:r>
              <a:rPr sz="3200" spc="35" dirty="0">
                <a:solidFill>
                  <a:srgbClr val="001F5F"/>
                </a:solidFill>
                <a:latin typeface="Arial Black"/>
                <a:cs typeface="Arial Black"/>
              </a:rPr>
              <a:t> </a:t>
            </a:r>
            <a:r>
              <a:rPr sz="3200" spc="-20" dirty="0">
                <a:solidFill>
                  <a:srgbClr val="001F5F"/>
                </a:solidFill>
                <a:latin typeface="Arial Black"/>
                <a:cs typeface="Arial Black"/>
              </a:rPr>
              <a:t>Exit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28600"/>
            <a:ext cx="12204700" cy="535940"/>
            <a:chOff x="-6350" y="28600"/>
            <a:chExt cx="12204700" cy="535940"/>
          </a:xfrm>
        </p:grpSpPr>
        <p:sp>
          <p:nvSpPr>
            <p:cNvPr id="3" name="object 3"/>
            <p:cNvSpPr/>
            <p:nvPr/>
          </p:nvSpPr>
          <p:spPr>
            <a:xfrm>
              <a:off x="0" y="34950"/>
              <a:ext cx="12192000" cy="523240"/>
            </a:xfrm>
            <a:custGeom>
              <a:avLst/>
              <a:gdLst/>
              <a:ahLst/>
              <a:cxnLst/>
              <a:rect l="l" t="t" r="r" b="b"/>
              <a:pathLst>
                <a:path w="12192000" h="523240">
                  <a:moveTo>
                    <a:pt x="12192000" y="0"/>
                  </a:moveTo>
                  <a:lnTo>
                    <a:pt x="0" y="0"/>
                  </a:lnTo>
                  <a:lnTo>
                    <a:pt x="0" y="523214"/>
                  </a:lnTo>
                  <a:lnTo>
                    <a:pt x="12192000" y="523214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950"/>
              <a:ext cx="12192000" cy="523240"/>
            </a:xfrm>
            <a:custGeom>
              <a:avLst/>
              <a:gdLst/>
              <a:ahLst/>
              <a:cxnLst/>
              <a:rect l="l" t="t" r="r" b="b"/>
              <a:pathLst>
                <a:path w="12192000" h="523240">
                  <a:moveTo>
                    <a:pt x="0" y="523214"/>
                  </a:moveTo>
                  <a:lnTo>
                    <a:pt x="12192000" y="523214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523214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586864" y="46736"/>
            <a:ext cx="90189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dirty="0">
                <a:latin typeface="Arial Black"/>
                <a:cs typeface="Arial Black"/>
              </a:rPr>
              <a:t>National</a:t>
            </a:r>
            <a:r>
              <a:rPr sz="2800" b="0" spc="-100" dirty="0">
                <a:latin typeface="Arial Black"/>
                <a:cs typeface="Arial Black"/>
              </a:rPr>
              <a:t> </a:t>
            </a:r>
            <a:r>
              <a:rPr sz="2800" b="0" dirty="0">
                <a:latin typeface="Arial Black"/>
                <a:cs typeface="Arial Black"/>
              </a:rPr>
              <a:t>Education</a:t>
            </a:r>
            <a:r>
              <a:rPr sz="2800" b="0" spc="-85" dirty="0">
                <a:latin typeface="Arial Black"/>
                <a:cs typeface="Arial Black"/>
              </a:rPr>
              <a:t> </a:t>
            </a:r>
            <a:r>
              <a:rPr sz="2800" b="0" dirty="0">
                <a:latin typeface="Arial Black"/>
                <a:cs typeface="Arial Black"/>
              </a:rPr>
              <a:t>Policy</a:t>
            </a:r>
            <a:r>
              <a:rPr sz="2800" b="0" spc="-85" dirty="0">
                <a:latin typeface="Arial Black"/>
                <a:cs typeface="Arial Black"/>
              </a:rPr>
              <a:t> </a:t>
            </a:r>
            <a:r>
              <a:rPr sz="2800" b="0" dirty="0">
                <a:latin typeface="Arial Black"/>
                <a:cs typeface="Arial Black"/>
              </a:rPr>
              <a:t>–</a:t>
            </a:r>
            <a:r>
              <a:rPr sz="2800" b="0" spc="-100" dirty="0">
                <a:latin typeface="Arial Black"/>
                <a:cs typeface="Arial Black"/>
              </a:rPr>
              <a:t> </a:t>
            </a:r>
            <a:r>
              <a:rPr sz="2800" b="0" dirty="0">
                <a:latin typeface="Arial Black"/>
                <a:cs typeface="Arial Black"/>
              </a:rPr>
              <a:t>2020:</a:t>
            </a:r>
            <a:r>
              <a:rPr sz="2800" b="0" spc="-95" dirty="0">
                <a:latin typeface="Arial Black"/>
                <a:cs typeface="Arial Black"/>
              </a:rPr>
              <a:t> </a:t>
            </a:r>
            <a:r>
              <a:rPr sz="2800" b="0" spc="-10" dirty="0">
                <a:latin typeface="Arial Black"/>
                <a:cs typeface="Arial Black"/>
              </a:rPr>
              <a:t>Terminology</a:t>
            </a:r>
            <a:endParaRPr sz="2800">
              <a:latin typeface="Arial Black"/>
              <a:cs typeface="Arial Black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83791" y="0"/>
              <a:ext cx="5535168" cy="50901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89191" y="0"/>
              <a:ext cx="608076" cy="509015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786371" y="0"/>
              <a:ext cx="4020312" cy="509015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0" y="479424"/>
              <a:ext cx="12192000" cy="2133600"/>
            </a:xfrm>
            <a:custGeom>
              <a:avLst/>
              <a:gdLst/>
              <a:ahLst/>
              <a:cxnLst/>
              <a:rect l="l" t="t" r="r" b="b"/>
              <a:pathLst>
                <a:path w="12192000" h="2133600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0" y="1706880"/>
                  </a:lnTo>
                  <a:lnTo>
                    <a:pt x="0" y="2133600"/>
                  </a:lnTo>
                  <a:lnTo>
                    <a:pt x="2458339" y="2133600"/>
                  </a:lnTo>
                  <a:lnTo>
                    <a:pt x="12192000" y="2133600"/>
                  </a:lnTo>
                  <a:lnTo>
                    <a:pt x="12192000" y="170688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2613024"/>
              <a:ext cx="12192000" cy="853440"/>
            </a:xfrm>
            <a:custGeom>
              <a:avLst/>
              <a:gdLst/>
              <a:ahLst/>
              <a:cxnLst/>
              <a:rect l="l" t="t" r="r" b="b"/>
              <a:pathLst>
                <a:path w="12192000" h="853439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2458339" y="853440"/>
                  </a:lnTo>
                  <a:lnTo>
                    <a:pt x="12192000" y="85344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3466464"/>
              <a:ext cx="12192000" cy="1280160"/>
            </a:xfrm>
            <a:custGeom>
              <a:avLst/>
              <a:gdLst/>
              <a:ahLst/>
              <a:cxnLst/>
              <a:rect l="l" t="t" r="r" b="b"/>
              <a:pathLst>
                <a:path w="12192000" h="1280160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2458339" y="128016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4746625"/>
              <a:ext cx="12192000" cy="2111375"/>
            </a:xfrm>
            <a:custGeom>
              <a:avLst/>
              <a:gdLst/>
              <a:ahLst/>
              <a:cxnLst/>
              <a:rect l="l" t="t" r="r" b="b"/>
              <a:pathLst>
                <a:path w="12192000" h="2111375">
                  <a:moveTo>
                    <a:pt x="12192000" y="0"/>
                  </a:moveTo>
                  <a:lnTo>
                    <a:pt x="2458339" y="0"/>
                  </a:lnTo>
                  <a:lnTo>
                    <a:pt x="0" y="0"/>
                  </a:lnTo>
                  <a:lnTo>
                    <a:pt x="0" y="426720"/>
                  </a:lnTo>
                  <a:lnTo>
                    <a:pt x="0" y="853440"/>
                  </a:lnTo>
                  <a:lnTo>
                    <a:pt x="0" y="1280160"/>
                  </a:lnTo>
                  <a:lnTo>
                    <a:pt x="0" y="1706880"/>
                  </a:lnTo>
                  <a:lnTo>
                    <a:pt x="0" y="2111375"/>
                  </a:lnTo>
                  <a:lnTo>
                    <a:pt x="2458339" y="2111375"/>
                  </a:lnTo>
                  <a:lnTo>
                    <a:pt x="12192000" y="2111375"/>
                  </a:lnTo>
                  <a:lnTo>
                    <a:pt x="12192000" y="1706880"/>
                  </a:lnTo>
                  <a:lnTo>
                    <a:pt x="12192000" y="1280160"/>
                  </a:lnTo>
                  <a:lnTo>
                    <a:pt x="12192000" y="853440"/>
                  </a:lnTo>
                  <a:lnTo>
                    <a:pt x="12192000" y="42672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F5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473074"/>
              <a:ext cx="12192000" cy="6384925"/>
            </a:xfrm>
            <a:custGeom>
              <a:avLst/>
              <a:gdLst/>
              <a:ahLst/>
              <a:cxnLst/>
              <a:rect l="l" t="t" r="r" b="b"/>
              <a:pathLst>
                <a:path w="12192000" h="6384925">
                  <a:moveTo>
                    <a:pt x="12192000" y="0"/>
                  </a:moveTo>
                  <a:lnTo>
                    <a:pt x="12185650" y="0"/>
                  </a:lnTo>
                  <a:lnTo>
                    <a:pt x="12185650" y="12700"/>
                  </a:lnTo>
                  <a:lnTo>
                    <a:pt x="12185650" y="426720"/>
                  </a:lnTo>
                  <a:lnTo>
                    <a:pt x="12185650" y="5974080"/>
                  </a:lnTo>
                  <a:lnTo>
                    <a:pt x="2464689" y="5974080"/>
                  </a:lnTo>
                  <a:lnTo>
                    <a:pt x="2464689" y="5560060"/>
                  </a:lnTo>
                  <a:lnTo>
                    <a:pt x="12185650" y="5560060"/>
                  </a:lnTo>
                  <a:lnTo>
                    <a:pt x="12185650" y="5547360"/>
                  </a:lnTo>
                  <a:lnTo>
                    <a:pt x="2464689" y="5547360"/>
                  </a:lnTo>
                  <a:lnTo>
                    <a:pt x="2464689" y="5133340"/>
                  </a:lnTo>
                  <a:lnTo>
                    <a:pt x="12185650" y="5133340"/>
                  </a:lnTo>
                  <a:lnTo>
                    <a:pt x="12185650" y="5120640"/>
                  </a:lnTo>
                  <a:lnTo>
                    <a:pt x="2464689" y="5120640"/>
                  </a:lnTo>
                  <a:lnTo>
                    <a:pt x="2464689" y="4706620"/>
                  </a:lnTo>
                  <a:lnTo>
                    <a:pt x="12185650" y="4706620"/>
                  </a:lnTo>
                  <a:lnTo>
                    <a:pt x="12185650" y="4693920"/>
                  </a:lnTo>
                  <a:lnTo>
                    <a:pt x="2464689" y="4693920"/>
                  </a:lnTo>
                  <a:lnTo>
                    <a:pt x="2464689" y="4279900"/>
                  </a:lnTo>
                  <a:lnTo>
                    <a:pt x="12185650" y="4279900"/>
                  </a:lnTo>
                  <a:lnTo>
                    <a:pt x="12185650" y="4267200"/>
                  </a:lnTo>
                  <a:lnTo>
                    <a:pt x="2464689" y="4267200"/>
                  </a:lnTo>
                  <a:lnTo>
                    <a:pt x="2464689" y="3853180"/>
                  </a:lnTo>
                  <a:lnTo>
                    <a:pt x="12185650" y="3853180"/>
                  </a:lnTo>
                  <a:lnTo>
                    <a:pt x="12185650" y="3840480"/>
                  </a:lnTo>
                  <a:lnTo>
                    <a:pt x="2464689" y="3840480"/>
                  </a:lnTo>
                  <a:lnTo>
                    <a:pt x="2464689" y="3426460"/>
                  </a:lnTo>
                  <a:lnTo>
                    <a:pt x="12185650" y="3426460"/>
                  </a:lnTo>
                  <a:lnTo>
                    <a:pt x="12185650" y="3413760"/>
                  </a:lnTo>
                  <a:lnTo>
                    <a:pt x="2464689" y="3413760"/>
                  </a:lnTo>
                  <a:lnTo>
                    <a:pt x="2464689" y="2999740"/>
                  </a:lnTo>
                  <a:lnTo>
                    <a:pt x="12185650" y="2999740"/>
                  </a:lnTo>
                  <a:lnTo>
                    <a:pt x="12185650" y="2987040"/>
                  </a:lnTo>
                  <a:lnTo>
                    <a:pt x="2464689" y="2987040"/>
                  </a:lnTo>
                  <a:lnTo>
                    <a:pt x="2464689" y="2146300"/>
                  </a:lnTo>
                  <a:lnTo>
                    <a:pt x="12185650" y="2146300"/>
                  </a:lnTo>
                  <a:lnTo>
                    <a:pt x="12185650" y="2133600"/>
                  </a:lnTo>
                  <a:lnTo>
                    <a:pt x="2464689" y="2133600"/>
                  </a:lnTo>
                  <a:lnTo>
                    <a:pt x="2464689" y="1719580"/>
                  </a:lnTo>
                  <a:lnTo>
                    <a:pt x="12185650" y="1719580"/>
                  </a:lnTo>
                  <a:lnTo>
                    <a:pt x="12185650" y="1706880"/>
                  </a:lnTo>
                  <a:lnTo>
                    <a:pt x="2464689" y="1706880"/>
                  </a:lnTo>
                  <a:lnTo>
                    <a:pt x="2464689" y="1292860"/>
                  </a:lnTo>
                  <a:lnTo>
                    <a:pt x="12185650" y="1292860"/>
                  </a:lnTo>
                  <a:lnTo>
                    <a:pt x="12185650" y="1280160"/>
                  </a:lnTo>
                  <a:lnTo>
                    <a:pt x="2464689" y="1280160"/>
                  </a:lnTo>
                  <a:lnTo>
                    <a:pt x="2464689" y="866140"/>
                  </a:lnTo>
                  <a:lnTo>
                    <a:pt x="12185650" y="866140"/>
                  </a:lnTo>
                  <a:lnTo>
                    <a:pt x="12185650" y="853440"/>
                  </a:lnTo>
                  <a:lnTo>
                    <a:pt x="2464689" y="853440"/>
                  </a:lnTo>
                  <a:lnTo>
                    <a:pt x="2464689" y="439420"/>
                  </a:lnTo>
                  <a:lnTo>
                    <a:pt x="12185650" y="439420"/>
                  </a:lnTo>
                  <a:lnTo>
                    <a:pt x="12185650" y="426720"/>
                  </a:lnTo>
                  <a:lnTo>
                    <a:pt x="2464689" y="426720"/>
                  </a:lnTo>
                  <a:lnTo>
                    <a:pt x="2464689" y="12700"/>
                  </a:lnTo>
                  <a:lnTo>
                    <a:pt x="12185650" y="12700"/>
                  </a:lnTo>
                  <a:lnTo>
                    <a:pt x="12185650" y="0"/>
                  </a:lnTo>
                  <a:lnTo>
                    <a:pt x="2464689" y="0"/>
                  </a:lnTo>
                  <a:lnTo>
                    <a:pt x="2451989" y="0"/>
                  </a:lnTo>
                  <a:lnTo>
                    <a:pt x="2451989" y="12700"/>
                  </a:lnTo>
                  <a:lnTo>
                    <a:pt x="2451989" y="5974080"/>
                  </a:lnTo>
                  <a:lnTo>
                    <a:pt x="6350" y="5974080"/>
                  </a:lnTo>
                  <a:lnTo>
                    <a:pt x="6350" y="5560060"/>
                  </a:lnTo>
                  <a:lnTo>
                    <a:pt x="2451989" y="5560060"/>
                  </a:lnTo>
                  <a:lnTo>
                    <a:pt x="2451989" y="5547360"/>
                  </a:lnTo>
                  <a:lnTo>
                    <a:pt x="6350" y="5547360"/>
                  </a:lnTo>
                  <a:lnTo>
                    <a:pt x="6350" y="5133340"/>
                  </a:lnTo>
                  <a:lnTo>
                    <a:pt x="2451989" y="5133340"/>
                  </a:lnTo>
                  <a:lnTo>
                    <a:pt x="2451989" y="5120640"/>
                  </a:lnTo>
                  <a:lnTo>
                    <a:pt x="6350" y="5120640"/>
                  </a:lnTo>
                  <a:lnTo>
                    <a:pt x="6350" y="4706620"/>
                  </a:lnTo>
                  <a:lnTo>
                    <a:pt x="2451989" y="4706620"/>
                  </a:lnTo>
                  <a:lnTo>
                    <a:pt x="2451989" y="4693920"/>
                  </a:lnTo>
                  <a:lnTo>
                    <a:pt x="6350" y="4693920"/>
                  </a:lnTo>
                  <a:lnTo>
                    <a:pt x="6350" y="4279900"/>
                  </a:lnTo>
                  <a:lnTo>
                    <a:pt x="2451989" y="4279900"/>
                  </a:lnTo>
                  <a:lnTo>
                    <a:pt x="2451989" y="4267200"/>
                  </a:lnTo>
                  <a:lnTo>
                    <a:pt x="6350" y="4267200"/>
                  </a:lnTo>
                  <a:lnTo>
                    <a:pt x="6350" y="3853180"/>
                  </a:lnTo>
                  <a:lnTo>
                    <a:pt x="2451989" y="3853180"/>
                  </a:lnTo>
                  <a:lnTo>
                    <a:pt x="2451989" y="3840480"/>
                  </a:lnTo>
                  <a:lnTo>
                    <a:pt x="6350" y="3840480"/>
                  </a:lnTo>
                  <a:lnTo>
                    <a:pt x="6350" y="3426460"/>
                  </a:lnTo>
                  <a:lnTo>
                    <a:pt x="2451989" y="3426460"/>
                  </a:lnTo>
                  <a:lnTo>
                    <a:pt x="2451989" y="3413760"/>
                  </a:lnTo>
                  <a:lnTo>
                    <a:pt x="6350" y="3413760"/>
                  </a:lnTo>
                  <a:lnTo>
                    <a:pt x="6350" y="2999740"/>
                  </a:lnTo>
                  <a:lnTo>
                    <a:pt x="2451989" y="2999740"/>
                  </a:lnTo>
                  <a:lnTo>
                    <a:pt x="2451989" y="2987040"/>
                  </a:lnTo>
                  <a:lnTo>
                    <a:pt x="6350" y="2987040"/>
                  </a:lnTo>
                  <a:lnTo>
                    <a:pt x="6350" y="2146300"/>
                  </a:lnTo>
                  <a:lnTo>
                    <a:pt x="2451989" y="2146300"/>
                  </a:lnTo>
                  <a:lnTo>
                    <a:pt x="2451989" y="2133600"/>
                  </a:lnTo>
                  <a:lnTo>
                    <a:pt x="6350" y="2133600"/>
                  </a:lnTo>
                  <a:lnTo>
                    <a:pt x="6350" y="1719580"/>
                  </a:lnTo>
                  <a:lnTo>
                    <a:pt x="2451989" y="1719580"/>
                  </a:lnTo>
                  <a:lnTo>
                    <a:pt x="2451989" y="1706880"/>
                  </a:lnTo>
                  <a:lnTo>
                    <a:pt x="6350" y="1706880"/>
                  </a:lnTo>
                  <a:lnTo>
                    <a:pt x="6350" y="1292860"/>
                  </a:lnTo>
                  <a:lnTo>
                    <a:pt x="2451989" y="1292860"/>
                  </a:lnTo>
                  <a:lnTo>
                    <a:pt x="2451989" y="1280160"/>
                  </a:lnTo>
                  <a:lnTo>
                    <a:pt x="6350" y="1280160"/>
                  </a:lnTo>
                  <a:lnTo>
                    <a:pt x="6350" y="866140"/>
                  </a:lnTo>
                  <a:lnTo>
                    <a:pt x="2451989" y="866140"/>
                  </a:lnTo>
                  <a:lnTo>
                    <a:pt x="2451989" y="853440"/>
                  </a:lnTo>
                  <a:lnTo>
                    <a:pt x="6350" y="853440"/>
                  </a:lnTo>
                  <a:lnTo>
                    <a:pt x="6350" y="439420"/>
                  </a:lnTo>
                  <a:lnTo>
                    <a:pt x="2451989" y="439420"/>
                  </a:lnTo>
                  <a:lnTo>
                    <a:pt x="2451989" y="426720"/>
                  </a:lnTo>
                  <a:lnTo>
                    <a:pt x="6350" y="426720"/>
                  </a:lnTo>
                  <a:lnTo>
                    <a:pt x="6350" y="12700"/>
                  </a:lnTo>
                  <a:lnTo>
                    <a:pt x="2451989" y="12700"/>
                  </a:lnTo>
                  <a:lnTo>
                    <a:pt x="2451989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12700"/>
                  </a:lnTo>
                  <a:lnTo>
                    <a:pt x="0" y="6384925"/>
                  </a:lnTo>
                  <a:lnTo>
                    <a:pt x="6350" y="6384925"/>
                  </a:lnTo>
                  <a:lnTo>
                    <a:pt x="6350" y="5986780"/>
                  </a:lnTo>
                  <a:lnTo>
                    <a:pt x="2451989" y="5986780"/>
                  </a:lnTo>
                  <a:lnTo>
                    <a:pt x="2451989" y="6384925"/>
                  </a:lnTo>
                  <a:lnTo>
                    <a:pt x="2464689" y="6384925"/>
                  </a:lnTo>
                  <a:lnTo>
                    <a:pt x="2464689" y="5986780"/>
                  </a:lnTo>
                  <a:lnTo>
                    <a:pt x="12185650" y="5986780"/>
                  </a:lnTo>
                  <a:lnTo>
                    <a:pt x="12185650" y="6384925"/>
                  </a:lnTo>
                  <a:lnTo>
                    <a:pt x="12192000" y="6384925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30200" y="445465"/>
            <a:ext cx="10902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Arial Black"/>
                <a:cs typeface="Arial Black"/>
              </a:rPr>
              <a:t>FYUP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14726" y="460705"/>
            <a:ext cx="59588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Four</a:t>
            </a:r>
            <a:r>
              <a:rPr sz="2800" b="1" spc="-1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Year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45" dirty="0">
                <a:latin typeface="Arial"/>
                <a:cs typeface="Arial"/>
              </a:rPr>
              <a:t>Undergraduate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5880" y="872490"/>
            <a:ext cx="187769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 Black"/>
                <a:cs typeface="Arial Black"/>
              </a:rPr>
              <a:t>Semester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14726" y="887729"/>
            <a:ext cx="92430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779259" algn="l"/>
              </a:tabLst>
            </a:pPr>
            <a:r>
              <a:rPr sz="2800" b="1" dirty="0">
                <a:latin typeface="Arial"/>
                <a:cs typeface="Arial"/>
              </a:rPr>
              <a:t>Duration-</a:t>
            </a:r>
            <a:r>
              <a:rPr sz="2800" b="1" spc="-14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Six</a:t>
            </a:r>
            <a:r>
              <a:rPr sz="2800" b="1" spc="-90" dirty="0">
                <a:latin typeface="Arial"/>
                <a:cs typeface="Arial"/>
              </a:rPr>
              <a:t> </a:t>
            </a:r>
            <a:r>
              <a:rPr sz="2800" b="1" spc="-30" dirty="0">
                <a:latin typeface="Arial"/>
                <a:cs typeface="Arial"/>
              </a:rPr>
              <a:t>months–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600" b="1" spc="85" dirty="0">
                <a:latin typeface="Arial"/>
                <a:cs typeface="Arial"/>
              </a:rPr>
              <a:t>90</a:t>
            </a:r>
            <a:r>
              <a:rPr sz="2600" b="1" spc="-100" dirty="0">
                <a:latin typeface="Arial"/>
                <a:cs typeface="Arial"/>
              </a:rPr>
              <a:t> </a:t>
            </a:r>
            <a:r>
              <a:rPr sz="2600" b="1" dirty="0">
                <a:latin typeface="Arial"/>
                <a:cs typeface="Arial"/>
              </a:rPr>
              <a:t>days</a:t>
            </a:r>
            <a:r>
              <a:rPr sz="2600" b="1" spc="-120" dirty="0">
                <a:latin typeface="Arial"/>
                <a:cs typeface="Arial"/>
              </a:rPr>
              <a:t> </a:t>
            </a:r>
            <a:r>
              <a:rPr sz="2600" b="1" spc="60" dirty="0">
                <a:latin typeface="Arial"/>
                <a:cs typeface="Arial"/>
              </a:rPr>
              <a:t>/15</a:t>
            </a:r>
            <a:r>
              <a:rPr sz="2600" b="1" spc="-100" dirty="0">
                <a:latin typeface="Arial"/>
                <a:cs typeface="Arial"/>
              </a:rPr>
              <a:t> </a:t>
            </a:r>
            <a:r>
              <a:rPr sz="2600" b="1" spc="-20" dirty="0">
                <a:latin typeface="Arial"/>
                <a:cs typeface="Arial"/>
              </a:rPr>
              <a:t>Week</a:t>
            </a:r>
            <a:r>
              <a:rPr sz="2600" b="1" dirty="0">
                <a:latin typeface="Arial"/>
                <a:cs typeface="Arial"/>
              </a:rPr>
              <a:t>	learning</a:t>
            </a:r>
            <a:r>
              <a:rPr sz="2600" b="1" spc="114" dirty="0">
                <a:latin typeface="Arial"/>
                <a:cs typeface="Arial"/>
              </a:rPr>
              <a:t> </a:t>
            </a:r>
            <a:r>
              <a:rPr sz="2600" b="1" spc="-10" dirty="0">
                <a:latin typeface="Arial"/>
                <a:cs typeface="Arial"/>
              </a:rPr>
              <a:t>period</a:t>
            </a:r>
            <a:endParaRPr sz="2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880" y="1299210"/>
            <a:ext cx="13658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 Black"/>
                <a:cs typeface="Arial Black"/>
              </a:rPr>
              <a:t>CCFUP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14726" y="1314449"/>
            <a:ext cx="79844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Course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Curriculum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Framework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345" dirty="0">
                <a:latin typeface="Arial"/>
                <a:cs typeface="Arial"/>
              </a:rPr>
              <a:t> </a:t>
            </a:r>
            <a:r>
              <a:rPr sz="2800" b="1" spc="50" dirty="0">
                <a:latin typeface="Arial"/>
                <a:cs typeface="Arial"/>
              </a:rPr>
              <a:t>UG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880" y="1725879"/>
            <a:ext cx="16776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 Black"/>
                <a:cs typeface="Arial Black"/>
              </a:rPr>
              <a:t>Program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514726" y="1741119"/>
            <a:ext cx="72917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spc="55" dirty="0">
                <a:latin typeface="Arial"/>
                <a:cs typeface="Arial"/>
              </a:rPr>
              <a:t>award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for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which</a:t>
            </a:r>
            <a:r>
              <a:rPr sz="2800" b="1" spc="-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Students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90" dirty="0">
                <a:latin typeface="Arial"/>
                <a:cs typeface="Arial"/>
              </a:rPr>
              <a:t>are</a:t>
            </a:r>
            <a:r>
              <a:rPr sz="2800" b="1" spc="-4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enrolled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14726" y="2168143"/>
            <a:ext cx="94621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Papers</a:t>
            </a:r>
            <a:r>
              <a:rPr sz="2800" b="1" spc="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(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Exam.) required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for the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Award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38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Program</a:t>
            </a:r>
            <a:endParaRPr sz="2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880" y="2152904"/>
            <a:ext cx="139319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 Black"/>
                <a:cs typeface="Arial Black"/>
              </a:rPr>
              <a:t>Course Course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514726" y="2594863"/>
            <a:ext cx="9362440" cy="818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16375" algn="l"/>
              </a:tabLst>
            </a:pPr>
            <a:r>
              <a:rPr sz="2800" b="1" dirty="0">
                <a:latin typeface="Arial"/>
                <a:cs typeface="Arial"/>
              </a:rPr>
              <a:t>Details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35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10" dirty="0">
                <a:latin typeface="Arial"/>
                <a:cs typeface="Arial"/>
              </a:rPr>
              <a:t> Courses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400" b="1" dirty="0">
                <a:latin typeface="Arial"/>
                <a:cs typeface="Arial"/>
              </a:rPr>
              <a:t>-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Provided</a:t>
            </a:r>
            <a:r>
              <a:rPr sz="2400" b="1" spc="-8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to</a:t>
            </a:r>
            <a:r>
              <a:rPr sz="2400" b="1" spc="-45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learners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b="1" dirty="0">
                <a:latin typeface="Arial"/>
                <a:cs typeface="Arial"/>
              </a:rPr>
              <a:t>-Comprises</a:t>
            </a:r>
            <a:r>
              <a:rPr sz="2400" b="1" spc="1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Learning</a:t>
            </a:r>
            <a:r>
              <a:rPr sz="2400" b="1" spc="114" dirty="0">
                <a:latin typeface="Arial"/>
                <a:cs typeface="Arial"/>
              </a:rPr>
              <a:t> </a:t>
            </a:r>
            <a:r>
              <a:rPr sz="2400" b="1" spc="-10" dirty="0">
                <a:latin typeface="Arial"/>
                <a:cs typeface="Arial"/>
              </a:rPr>
              <a:t>Outcome/Contents/Resource/Assessment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880" y="3006293"/>
            <a:ext cx="21685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Arial Black"/>
                <a:cs typeface="Arial Black"/>
              </a:rPr>
              <a:t>Curriculum Credit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514726" y="3448557"/>
            <a:ext cx="91179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Arial"/>
                <a:cs typeface="Arial"/>
              </a:rPr>
              <a:t>Measurement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of</a:t>
            </a:r>
            <a:r>
              <a:rPr sz="2400" b="1" spc="34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Learning</a:t>
            </a:r>
            <a:r>
              <a:rPr sz="2400" b="1" spc="-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duration;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45" dirty="0">
                <a:latin typeface="Arial"/>
                <a:cs typeface="Arial"/>
              </a:rPr>
              <a:t>1Credit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55" dirty="0">
                <a:latin typeface="Arial"/>
                <a:cs typeface="Arial"/>
              </a:rPr>
              <a:t>=15</a:t>
            </a:r>
            <a:r>
              <a:rPr sz="2400" b="1" dirty="0">
                <a:latin typeface="Arial"/>
                <a:cs typeface="Arial"/>
              </a:rPr>
              <a:t> Period</a:t>
            </a:r>
            <a:r>
              <a:rPr sz="2400" b="1" spc="-10" dirty="0">
                <a:latin typeface="Arial"/>
                <a:cs typeface="Arial"/>
              </a:rPr>
              <a:t> /Hours</a:t>
            </a:r>
            <a:endParaRPr sz="24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880" y="3860038"/>
            <a:ext cx="716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latin typeface="Arial Black"/>
                <a:cs typeface="Arial Black"/>
              </a:rPr>
              <a:t>CIA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514726" y="3875278"/>
            <a:ext cx="56108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Arial"/>
                <a:cs typeface="Arial"/>
              </a:rPr>
              <a:t>Continuous</a:t>
            </a:r>
            <a:r>
              <a:rPr sz="2800" b="1" spc="8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Internal</a:t>
            </a:r>
            <a:r>
              <a:rPr sz="2800" b="1" spc="7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Assessment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880" y="4286834"/>
            <a:ext cx="7937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5" dirty="0">
                <a:latin typeface="Arial Black"/>
                <a:cs typeface="Arial Black"/>
              </a:rPr>
              <a:t>ESE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514726" y="4302074"/>
            <a:ext cx="4653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"/>
                <a:cs typeface="Arial"/>
              </a:rPr>
              <a:t>End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spc="50" dirty="0">
                <a:latin typeface="Arial"/>
                <a:cs typeface="Arial"/>
              </a:rPr>
              <a:t>Semester</a:t>
            </a:r>
            <a:r>
              <a:rPr sz="2800" b="1" spc="-8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Examination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0480" y="4729098"/>
            <a:ext cx="94945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3900" baseline="6410" dirty="0">
                <a:latin typeface="Arial Black"/>
                <a:cs typeface="Arial Black"/>
              </a:rPr>
              <a:t>Letter</a:t>
            </a:r>
            <a:r>
              <a:rPr sz="3900" spc="52" baseline="6410" dirty="0">
                <a:latin typeface="Arial Black"/>
                <a:cs typeface="Arial Black"/>
              </a:rPr>
              <a:t> </a:t>
            </a:r>
            <a:r>
              <a:rPr sz="3900" baseline="6410" dirty="0">
                <a:latin typeface="Arial Black"/>
                <a:cs typeface="Arial Black"/>
              </a:rPr>
              <a:t>Grade</a:t>
            </a:r>
            <a:r>
              <a:rPr sz="3900" spc="765" baseline="6410" dirty="0">
                <a:latin typeface="Arial Black"/>
                <a:cs typeface="Arial Black"/>
              </a:rPr>
              <a:t> </a:t>
            </a:r>
            <a:r>
              <a:rPr sz="2800" b="1" spc="70" dirty="0">
                <a:latin typeface="Arial"/>
                <a:cs typeface="Arial"/>
              </a:rPr>
              <a:t>Letter</a:t>
            </a:r>
            <a:r>
              <a:rPr sz="2800" b="1" spc="-6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denoting</a:t>
            </a:r>
            <a:r>
              <a:rPr sz="2800" b="1" spc="-6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range</a:t>
            </a:r>
            <a:r>
              <a:rPr sz="2800" b="1" spc="-7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of</a:t>
            </a:r>
            <a:r>
              <a:rPr sz="2800" b="1" spc="32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obtained</a:t>
            </a:r>
            <a:r>
              <a:rPr sz="2800" b="1" spc="-2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marks</a:t>
            </a:r>
            <a:endParaRPr sz="2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514726" y="5155819"/>
            <a:ext cx="47618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50" dirty="0">
                <a:latin typeface="Arial"/>
                <a:cs typeface="Arial"/>
              </a:rPr>
              <a:t>Number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denoting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the</a:t>
            </a:r>
            <a:r>
              <a:rPr sz="2800" b="1" spc="-15" dirty="0">
                <a:latin typeface="Arial"/>
                <a:cs typeface="Arial"/>
              </a:rPr>
              <a:t> </a:t>
            </a:r>
            <a:r>
              <a:rPr sz="2800" b="1" spc="50" dirty="0">
                <a:latin typeface="Arial"/>
                <a:cs typeface="Arial"/>
              </a:rPr>
              <a:t>grade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5880" y="5110761"/>
            <a:ext cx="2167890" cy="879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800"/>
              </a:lnSpc>
              <a:spcBef>
                <a:spcPts val="95"/>
              </a:spcBef>
            </a:pPr>
            <a:r>
              <a:rPr sz="2600" dirty="0">
                <a:latin typeface="Arial Black"/>
                <a:cs typeface="Arial Black"/>
              </a:rPr>
              <a:t>Grade</a:t>
            </a:r>
            <a:r>
              <a:rPr sz="2600" spc="-50" dirty="0">
                <a:latin typeface="Arial Black"/>
                <a:cs typeface="Arial Black"/>
              </a:rPr>
              <a:t> </a:t>
            </a:r>
            <a:r>
              <a:rPr sz="2600" spc="-10" dirty="0">
                <a:latin typeface="Arial Black"/>
                <a:cs typeface="Arial Black"/>
              </a:rPr>
              <a:t>Point </a:t>
            </a:r>
            <a:r>
              <a:rPr sz="2600" dirty="0">
                <a:latin typeface="Arial Black"/>
                <a:cs typeface="Arial Black"/>
              </a:rPr>
              <a:t>Credit</a:t>
            </a:r>
            <a:r>
              <a:rPr sz="2600" spc="-10" dirty="0">
                <a:latin typeface="Arial Black"/>
                <a:cs typeface="Arial Black"/>
              </a:rPr>
              <a:t> Point</a:t>
            </a:r>
            <a:endParaRPr sz="2600">
              <a:latin typeface="Arial Black"/>
              <a:cs typeface="Arial Blac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514726" y="5582513"/>
            <a:ext cx="48945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22500" algn="l"/>
              </a:tabLst>
            </a:pPr>
            <a:r>
              <a:rPr sz="2800" b="1" spc="65" dirty="0">
                <a:latin typeface="Arial"/>
                <a:cs typeface="Arial"/>
              </a:rPr>
              <a:t>Grade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point</a:t>
            </a:r>
            <a:r>
              <a:rPr sz="2800" b="1" dirty="0">
                <a:latin typeface="Arial"/>
                <a:cs typeface="Arial"/>
              </a:rPr>
              <a:t>	x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dirty="0">
                <a:latin typeface="Arial"/>
                <a:cs typeface="Arial"/>
              </a:rPr>
              <a:t>Credit</a:t>
            </a:r>
            <a:r>
              <a:rPr sz="2800" b="1" spc="-35" dirty="0">
                <a:latin typeface="Arial"/>
                <a:cs typeface="Arial"/>
              </a:rPr>
              <a:t> </a:t>
            </a:r>
            <a:r>
              <a:rPr sz="2800" b="1" spc="60" dirty="0">
                <a:latin typeface="Arial"/>
                <a:cs typeface="Arial"/>
              </a:rPr>
              <a:t>earned</a:t>
            </a:r>
            <a:endParaRPr sz="2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514726" y="6009538"/>
            <a:ext cx="53276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45" dirty="0">
                <a:latin typeface="Arial"/>
                <a:cs typeface="Arial"/>
              </a:rPr>
              <a:t>Semester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65" dirty="0">
                <a:latin typeface="Arial"/>
                <a:cs typeface="Arial"/>
              </a:rPr>
              <a:t>Grade</a:t>
            </a:r>
            <a:r>
              <a:rPr sz="2800" b="1" spc="-110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Point</a:t>
            </a:r>
            <a:r>
              <a:rPr sz="2800" b="1" spc="-114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Average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5880" y="5994298"/>
            <a:ext cx="109918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spc="-45" dirty="0">
                <a:latin typeface="Arial Black"/>
                <a:cs typeface="Arial Black"/>
              </a:rPr>
              <a:t>SGPA </a:t>
            </a:r>
            <a:r>
              <a:rPr sz="2800" spc="-80" dirty="0">
                <a:latin typeface="Arial Black"/>
                <a:cs typeface="Arial Black"/>
              </a:rPr>
              <a:t>CGPA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514726" y="6436258"/>
            <a:ext cx="5679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112010" algn="l"/>
              </a:tabLst>
            </a:pPr>
            <a:r>
              <a:rPr sz="2800" b="1" spc="-10" dirty="0">
                <a:latin typeface="Arial"/>
                <a:cs typeface="Arial"/>
              </a:rPr>
              <a:t>Cumulative</a:t>
            </a:r>
            <a:r>
              <a:rPr sz="2800" b="1" dirty="0">
                <a:latin typeface="Arial"/>
                <a:cs typeface="Arial"/>
              </a:rPr>
              <a:t>	</a:t>
            </a:r>
            <a:r>
              <a:rPr sz="2800" b="1" spc="65" dirty="0">
                <a:latin typeface="Arial"/>
                <a:cs typeface="Arial"/>
              </a:rPr>
              <a:t>Grade</a:t>
            </a:r>
            <a:r>
              <a:rPr sz="2800" b="1" spc="-12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Point</a:t>
            </a:r>
            <a:r>
              <a:rPr sz="2800" b="1" spc="-130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Average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0"/>
            <a:ext cx="12204700" cy="6603365"/>
            <a:chOff x="-6350" y="0"/>
            <a:chExt cx="12204700" cy="6603365"/>
          </a:xfrm>
        </p:grpSpPr>
        <p:sp>
          <p:nvSpPr>
            <p:cNvPr id="3" name="object 3"/>
            <p:cNvSpPr/>
            <p:nvPr/>
          </p:nvSpPr>
          <p:spPr>
            <a:xfrm>
              <a:off x="0" y="34912"/>
              <a:ext cx="12192000" cy="680085"/>
            </a:xfrm>
            <a:custGeom>
              <a:avLst/>
              <a:gdLst/>
              <a:ahLst/>
              <a:cxnLst/>
              <a:rect l="l" t="t" r="r" b="b"/>
              <a:pathLst>
                <a:path w="12192000" h="680085">
                  <a:moveTo>
                    <a:pt x="0" y="679462"/>
                  </a:moveTo>
                  <a:lnTo>
                    <a:pt x="12192000" y="67946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794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912"/>
              <a:ext cx="12192000" cy="1169670"/>
            </a:xfrm>
            <a:custGeom>
              <a:avLst/>
              <a:gdLst/>
              <a:ahLst/>
              <a:cxnLst/>
              <a:rect l="l" t="t" r="r" b="b"/>
              <a:pathLst>
                <a:path w="12192000" h="1169670">
                  <a:moveTo>
                    <a:pt x="0" y="1169555"/>
                  </a:moveTo>
                  <a:lnTo>
                    <a:pt x="12192000" y="11695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69555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3672" y="0"/>
              <a:ext cx="2439924" cy="630936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0" y="714375"/>
              <a:ext cx="12192000" cy="523875"/>
            </a:xfrm>
            <a:custGeom>
              <a:avLst/>
              <a:gdLst/>
              <a:ahLst/>
              <a:cxnLst/>
              <a:rect l="l" t="t" r="r" b="b"/>
              <a:pathLst>
                <a:path w="12192000" h="523875">
                  <a:moveTo>
                    <a:pt x="12192000" y="0"/>
                  </a:moveTo>
                  <a:lnTo>
                    <a:pt x="0" y="0"/>
                  </a:lnTo>
                  <a:lnTo>
                    <a:pt x="0" y="523875"/>
                  </a:lnTo>
                  <a:lnTo>
                    <a:pt x="12192000" y="52387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D03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1252600"/>
              <a:ext cx="12192000" cy="5351145"/>
            </a:xfrm>
            <a:custGeom>
              <a:avLst/>
              <a:gdLst/>
              <a:ahLst/>
              <a:cxnLst/>
              <a:rect l="l" t="t" r="r" b="b"/>
              <a:pathLst>
                <a:path w="12192000" h="5351145">
                  <a:moveTo>
                    <a:pt x="0" y="0"/>
                  </a:moveTo>
                  <a:lnTo>
                    <a:pt x="0" y="5350624"/>
                  </a:lnTo>
                </a:path>
                <a:path w="12192000" h="5351145">
                  <a:moveTo>
                    <a:pt x="12192000" y="0"/>
                  </a:moveTo>
                  <a:lnTo>
                    <a:pt x="12192000" y="535062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0" y="28562"/>
          <a:ext cx="12192633" cy="6558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12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4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15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7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68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9450">
                <a:tc gridSpan="5"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3400" dirty="0"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CCFUP:</a:t>
                      </a:r>
                      <a:r>
                        <a:rPr sz="3400" spc="215" dirty="0">
                          <a:solidFill>
                            <a:srgbClr val="FFFF00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3600" b="1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M</a:t>
                      </a:r>
                      <a:r>
                        <a:rPr sz="3600" b="1" cap="small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ultidisciplinary</a:t>
                      </a:r>
                      <a:r>
                        <a:rPr sz="3600" b="1" spc="90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3600" b="1" spc="215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C</a:t>
                      </a:r>
                      <a:r>
                        <a:rPr sz="3600" b="1" cap="small" spc="215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ourse</a:t>
                      </a:r>
                      <a:r>
                        <a:rPr sz="3600" b="1" spc="100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3600" b="1" cap="small" spc="204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of</a:t>
                      </a:r>
                      <a:r>
                        <a:rPr sz="3600" b="1" spc="110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3600" b="1" spc="90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S</a:t>
                      </a:r>
                      <a:r>
                        <a:rPr sz="3600" b="1" cap="small" spc="90" dirty="0">
                          <a:solidFill>
                            <a:srgbClr val="FFFF00"/>
                          </a:solidFill>
                          <a:latin typeface="Georgia"/>
                          <a:cs typeface="Georgia"/>
                        </a:rPr>
                        <a:t>tudy</a:t>
                      </a:r>
                      <a:endParaRPr sz="3600">
                        <a:latin typeface="Georgia"/>
                        <a:cs typeface="Georgia"/>
                      </a:endParaRPr>
                    </a:p>
                  </a:txBody>
                  <a:tcPr marL="0" marR="0" marT="18415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195">
                <a:tc gridSpan="5">
                  <a:txBody>
                    <a:bodyPr/>
                    <a:lstStyle/>
                    <a:p>
                      <a:pPr marL="361315">
                        <a:lnSpc>
                          <a:spcPct val="100000"/>
                        </a:lnSpc>
                        <a:spcBef>
                          <a:spcPts val="210"/>
                        </a:spcBef>
                        <a:tabLst>
                          <a:tab pos="4013835" algn="l"/>
                          <a:tab pos="4609465" algn="l"/>
                          <a:tab pos="7357745" algn="l"/>
                          <a:tab pos="7834630" algn="l"/>
                        </a:tabLst>
                      </a:pP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13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System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Credit</a:t>
                      </a:r>
                      <a:r>
                        <a:rPr sz="2800" spc="-1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Based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2800" spc="-5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	Multiple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entry</a:t>
                      </a:r>
                      <a:r>
                        <a:rPr sz="2800" spc="-5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&amp;</a:t>
                      </a:r>
                      <a:r>
                        <a:rPr sz="2800" spc="-15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20" dirty="0">
                          <a:solidFill>
                            <a:srgbClr val="001F5F"/>
                          </a:solidFill>
                          <a:latin typeface="Arial Black"/>
                          <a:cs typeface="Arial Black"/>
                        </a:rPr>
                        <a:t>exit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2667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9130">
                <a:tc rowSpan="2">
                  <a:txBody>
                    <a:bodyPr/>
                    <a:lstStyle/>
                    <a:p>
                      <a:pPr marL="274320" algn="ctr">
                        <a:lnSpc>
                          <a:spcPts val="3665"/>
                        </a:lnSpc>
                      </a:pPr>
                      <a:r>
                        <a:rPr sz="6000" spc="-37" baseline="-16666" dirty="0">
                          <a:latin typeface="Arial Black"/>
                          <a:cs typeface="Arial Black"/>
                        </a:rPr>
                        <a:t>1</a:t>
                      </a:r>
                      <a:r>
                        <a:rPr sz="2650" spc="-25" dirty="0">
                          <a:latin typeface="Arial Black"/>
                          <a:cs typeface="Arial Black"/>
                        </a:rPr>
                        <a:t>st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marL="273685"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4000" spc="-20" dirty="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50" dirty="0">
                          <a:latin typeface="Arial Black"/>
                          <a:cs typeface="Arial Black"/>
                        </a:rPr>
                        <a:t>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74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946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4955" algn="ctr">
                        <a:lnSpc>
                          <a:spcPct val="100000"/>
                        </a:lnSpc>
                        <a:spcBef>
                          <a:spcPts val="1320"/>
                        </a:spcBef>
                      </a:pPr>
                      <a:r>
                        <a:rPr sz="3200" spc="-25" dirty="0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marL="276860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95910" marR="79375" indent="95885">
                        <a:lnSpc>
                          <a:spcPct val="100000"/>
                        </a:lnSpc>
                        <a:spcBef>
                          <a:spcPts val="1585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Certificate </a:t>
                      </a:r>
                      <a:r>
                        <a:rPr sz="2800" dirty="0">
                          <a:latin typeface="Arial Black"/>
                          <a:cs typeface="Arial Black"/>
                        </a:rPr>
                        <a:t>(44</a:t>
                      </a:r>
                      <a:r>
                        <a:rPr sz="28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9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spc="-20" dirty="0">
                          <a:latin typeface="Arial Black"/>
                          <a:cs typeface="Arial Black"/>
                        </a:rPr>
                        <a:t>Semester-</a:t>
                      </a:r>
                      <a:r>
                        <a:rPr sz="2800" spc="-25" dirty="0">
                          <a:latin typeface="Arial Black"/>
                          <a:cs typeface="Arial Black"/>
                        </a:rPr>
                        <a:t>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67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0129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9445">
                <a:tc rowSpan="2">
                  <a:txBody>
                    <a:bodyPr/>
                    <a:lstStyle/>
                    <a:p>
                      <a:pPr algn="ctr">
                        <a:lnSpc>
                          <a:spcPts val="4670"/>
                        </a:lnSpc>
                      </a:pPr>
                      <a:r>
                        <a:rPr sz="6000" spc="-37" baseline="-16666" dirty="0">
                          <a:latin typeface="Arial Black"/>
                          <a:cs typeface="Arial Black"/>
                        </a:rPr>
                        <a:t>2</a:t>
                      </a:r>
                      <a:r>
                        <a:rPr sz="2650" spc="-25" dirty="0">
                          <a:latin typeface="Arial Black"/>
                          <a:cs typeface="Arial Black"/>
                        </a:rPr>
                        <a:t>nd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4000" spc="-20" dirty="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4290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spc="-20" dirty="0">
                          <a:latin typeface="Arial Black"/>
                          <a:cs typeface="Arial Black"/>
                        </a:rPr>
                        <a:t>Semester-</a:t>
                      </a:r>
                      <a:r>
                        <a:rPr sz="2800" spc="-25" dirty="0">
                          <a:latin typeface="Arial Black"/>
                          <a:cs typeface="Arial Black"/>
                        </a:rPr>
                        <a:t>III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59410">
                        <a:lnSpc>
                          <a:spcPct val="100000"/>
                        </a:lnSpc>
                        <a:spcBef>
                          <a:spcPts val="670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09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74955" algn="ctr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sz="2800" spc="-25" dirty="0">
                          <a:latin typeface="Arial Black"/>
                          <a:cs typeface="Arial Black"/>
                        </a:rPr>
                        <a:t>40</a:t>
                      </a:r>
                      <a:endParaRPr sz="2800">
                        <a:latin typeface="Arial Black"/>
                        <a:cs typeface="Arial Black"/>
                      </a:endParaRPr>
                    </a:p>
                    <a:p>
                      <a:pPr marL="27686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2451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95910" marR="79375" indent="347345">
                        <a:lnSpc>
                          <a:spcPct val="100000"/>
                        </a:lnSpc>
                        <a:spcBef>
                          <a:spcPts val="1930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Diploma </a:t>
                      </a:r>
                      <a:r>
                        <a:rPr sz="2800" dirty="0">
                          <a:latin typeface="Arial Black"/>
                          <a:cs typeface="Arial Black"/>
                        </a:rPr>
                        <a:t>(84</a:t>
                      </a:r>
                      <a:r>
                        <a:rPr sz="28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Credits)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24511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676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L="320675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12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25" dirty="0">
                          <a:latin typeface="Arial Black"/>
                          <a:cs typeface="Arial Black"/>
                        </a:rPr>
                        <a:t>IV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39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109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1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390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451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4511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445">
                <a:tc rowSpan="2">
                  <a:txBody>
                    <a:bodyPr/>
                    <a:lstStyle/>
                    <a:p>
                      <a:pPr marL="10160" algn="ctr">
                        <a:lnSpc>
                          <a:spcPts val="3590"/>
                        </a:lnSpc>
                      </a:pPr>
                      <a:r>
                        <a:rPr sz="6000" spc="30" baseline="-16666" dirty="0">
                          <a:latin typeface="Arial Black"/>
                          <a:cs typeface="Arial Black"/>
                        </a:rPr>
                        <a:t>3</a:t>
                      </a:r>
                      <a:r>
                        <a:rPr sz="2650" spc="20" dirty="0">
                          <a:latin typeface="Arial Black"/>
                          <a:cs typeface="Arial Black"/>
                        </a:rPr>
                        <a:t>rd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4000" spc="-20" dirty="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marL="527685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1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50" dirty="0">
                          <a:latin typeface="Arial Black"/>
                          <a:cs typeface="Arial Black"/>
                        </a:rPr>
                        <a:t>V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marR="17208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45"/>
                        </a:spcBef>
                      </a:pPr>
                      <a:r>
                        <a:rPr sz="3200" spc="-25" dirty="0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58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530860">
                        <a:lnSpc>
                          <a:spcPct val="100000"/>
                        </a:lnSpc>
                        <a:spcBef>
                          <a:spcPts val="1220"/>
                        </a:spcBef>
                      </a:pPr>
                      <a:r>
                        <a:rPr sz="3600" spc="-10" dirty="0">
                          <a:latin typeface="Arial Black"/>
                          <a:cs typeface="Arial Black"/>
                        </a:rPr>
                        <a:t>Degree</a:t>
                      </a:r>
                      <a:endParaRPr sz="3600">
                        <a:latin typeface="Arial Black"/>
                        <a:cs typeface="Arial Black"/>
                      </a:endParaRPr>
                    </a:p>
                    <a:p>
                      <a:pPr marL="3536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400" dirty="0">
                          <a:latin typeface="Arial Black"/>
                          <a:cs typeface="Arial Black"/>
                        </a:rPr>
                        <a:t>(120</a:t>
                      </a:r>
                      <a:r>
                        <a:rPr sz="2400" spc="-65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400" spc="-10" dirty="0">
                          <a:latin typeface="Arial Black"/>
                          <a:cs typeface="Arial Black"/>
                        </a:rPr>
                        <a:t>Credits)</a:t>
                      </a:r>
                      <a:endParaRPr sz="2400">
                        <a:latin typeface="Arial Black"/>
                        <a:cs typeface="Arial Black"/>
                      </a:endParaRPr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9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marR="177165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25" dirty="0">
                          <a:latin typeface="Arial Black"/>
                          <a:cs typeface="Arial Black"/>
                        </a:rPr>
                        <a:t>VI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6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857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8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49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3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7210">
                <a:tc rowSpan="2">
                  <a:txBody>
                    <a:bodyPr/>
                    <a:lstStyle/>
                    <a:p>
                      <a:pPr marL="1270" algn="ctr">
                        <a:lnSpc>
                          <a:spcPts val="3954"/>
                        </a:lnSpc>
                      </a:pPr>
                      <a:r>
                        <a:rPr sz="6000" spc="-37" baseline="-16666" dirty="0">
                          <a:latin typeface="Arial Black"/>
                          <a:cs typeface="Arial Black"/>
                        </a:rPr>
                        <a:t>4</a:t>
                      </a:r>
                      <a:r>
                        <a:rPr sz="2650" spc="-25" dirty="0">
                          <a:latin typeface="Arial Black"/>
                          <a:cs typeface="Arial Black"/>
                        </a:rPr>
                        <a:t>th</a:t>
                      </a:r>
                      <a:endParaRPr sz="2650">
                        <a:latin typeface="Arial Black"/>
                        <a:cs typeface="Arial Black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00"/>
                        </a:spcBef>
                      </a:pPr>
                      <a:r>
                        <a:rPr sz="4000" spc="-20" dirty="0">
                          <a:latin typeface="Arial Black"/>
                          <a:cs typeface="Arial Black"/>
                        </a:rPr>
                        <a:t>Year</a:t>
                      </a:r>
                      <a:endParaRPr sz="40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marR="107314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13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25" dirty="0">
                          <a:latin typeface="Arial Black"/>
                          <a:cs typeface="Arial Black"/>
                        </a:rPr>
                        <a:t>VII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marR="172720" algn="r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610"/>
                        </a:spcBef>
                      </a:pPr>
                      <a:r>
                        <a:rPr sz="3200" spc="-25" dirty="0">
                          <a:latin typeface="Arial Black"/>
                          <a:cs typeface="Arial Black"/>
                        </a:rPr>
                        <a:t>40</a:t>
                      </a:r>
                      <a:endParaRPr sz="3200">
                        <a:latin typeface="Arial Black"/>
                        <a:cs typeface="Arial Black"/>
                      </a:endParaRPr>
                    </a:p>
                    <a:p>
                      <a:pPr marL="254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204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07010" algn="ctr">
                        <a:lnSpc>
                          <a:spcPts val="2065"/>
                        </a:lnSpc>
                        <a:tabLst>
                          <a:tab pos="1252220" algn="l"/>
                        </a:tabLst>
                      </a:pPr>
                      <a:r>
                        <a:rPr sz="1800" spc="-10" dirty="0">
                          <a:latin typeface="Arial Black"/>
                          <a:cs typeface="Arial Black"/>
                        </a:rPr>
                        <a:t>Honors</a:t>
                      </a:r>
                      <a:r>
                        <a:rPr sz="1800" dirty="0">
                          <a:latin typeface="Arial Black"/>
                          <a:cs typeface="Arial Black"/>
                        </a:rPr>
                        <a:t>	</a:t>
                      </a:r>
                      <a:r>
                        <a:rPr sz="1800" spc="-20" dirty="0">
                          <a:latin typeface="Arial Black"/>
                          <a:cs typeface="Arial Black"/>
                        </a:rPr>
                        <a:t>(160</a:t>
                      </a:r>
                      <a:endParaRPr sz="1800">
                        <a:latin typeface="Arial Black"/>
                        <a:cs typeface="Arial Black"/>
                      </a:endParaRPr>
                    </a:p>
                    <a:p>
                      <a:pPr marL="623570" marR="408940" indent="69215" algn="ctr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 Black"/>
                          <a:cs typeface="Arial Black"/>
                        </a:rPr>
                        <a:t>Credits)</a:t>
                      </a:r>
                      <a:r>
                        <a:rPr sz="180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800" spc="-25" dirty="0">
                          <a:latin typeface="Arial Black"/>
                          <a:cs typeface="Arial Black"/>
                        </a:rPr>
                        <a:t>or </a:t>
                      </a:r>
                      <a:r>
                        <a:rPr sz="1800" dirty="0">
                          <a:latin typeface="Arial Black"/>
                          <a:cs typeface="Arial Black"/>
                        </a:rPr>
                        <a:t>Honors</a:t>
                      </a:r>
                      <a:r>
                        <a:rPr sz="1800" spc="1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800" spc="-20" dirty="0">
                          <a:latin typeface="Arial Black"/>
                          <a:cs typeface="Arial Black"/>
                        </a:rPr>
                        <a:t>with </a:t>
                      </a:r>
                      <a:r>
                        <a:rPr sz="1800" spc="-10" dirty="0">
                          <a:latin typeface="Arial Black"/>
                          <a:cs typeface="Arial Black"/>
                        </a:rPr>
                        <a:t>Research </a:t>
                      </a:r>
                      <a:r>
                        <a:rPr sz="1800" dirty="0">
                          <a:latin typeface="Arial Black"/>
                          <a:cs typeface="Arial Black"/>
                        </a:rPr>
                        <a:t>(164</a:t>
                      </a:r>
                      <a:r>
                        <a:rPr sz="1800" spc="-4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1800" spc="-10" dirty="0">
                          <a:latin typeface="Arial Black"/>
                          <a:cs typeface="Arial Black"/>
                        </a:rPr>
                        <a:t>Credits)</a:t>
                      </a:r>
                      <a:endParaRPr sz="1800">
                        <a:latin typeface="Arial Black"/>
                        <a:cs typeface="Arial Black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3375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marL="181610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Semester</a:t>
                      </a:r>
                      <a:r>
                        <a:rPr sz="2800" spc="-7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-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VIII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>
                  <a:txBody>
                    <a:bodyPr/>
                    <a:lstStyle/>
                    <a:p>
                      <a:pPr marR="153670" algn="r">
                        <a:lnSpc>
                          <a:spcPct val="100000"/>
                        </a:lnSpc>
                        <a:spcBef>
                          <a:spcPts val="1440"/>
                        </a:spcBef>
                      </a:pPr>
                      <a:r>
                        <a:rPr sz="2800" dirty="0">
                          <a:latin typeface="Arial Black"/>
                          <a:cs typeface="Arial Black"/>
                        </a:rPr>
                        <a:t>20</a:t>
                      </a:r>
                      <a:r>
                        <a:rPr sz="2800" spc="-20" dirty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sz="2800" spc="-10" dirty="0">
                          <a:latin typeface="Arial Black"/>
                          <a:cs typeface="Arial Black"/>
                        </a:rPr>
                        <a:t>Credits</a:t>
                      </a:r>
                      <a:endParaRPr sz="2800">
                        <a:latin typeface="Arial Black"/>
                        <a:cs typeface="Arial Black"/>
                      </a:endParaRPr>
                    </a:p>
                  </a:txBody>
                  <a:tcPr marL="0" marR="0" marT="1828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044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AF5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-6350" y="28562"/>
            <a:ext cx="12204700" cy="1182370"/>
            <a:chOff x="-6350" y="28562"/>
            <a:chExt cx="12204700" cy="1182370"/>
          </a:xfrm>
        </p:grpSpPr>
        <p:sp>
          <p:nvSpPr>
            <p:cNvPr id="3" name="object 3"/>
            <p:cNvSpPr/>
            <p:nvPr/>
          </p:nvSpPr>
          <p:spPr>
            <a:xfrm>
              <a:off x="0" y="34912"/>
              <a:ext cx="12192000" cy="680085"/>
            </a:xfrm>
            <a:custGeom>
              <a:avLst/>
              <a:gdLst/>
              <a:ahLst/>
              <a:cxnLst/>
              <a:rect l="l" t="t" r="r" b="b"/>
              <a:pathLst>
                <a:path w="12192000" h="680085">
                  <a:moveTo>
                    <a:pt x="0" y="679462"/>
                  </a:moveTo>
                  <a:lnTo>
                    <a:pt x="12192000" y="679462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67946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34912"/>
              <a:ext cx="12192000" cy="1169670"/>
            </a:xfrm>
            <a:custGeom>
              <a:avLst/>
              <a:gdLst/>
              <a:ahLst/>
              <a:cxnLst/>
              <a:rect l="l" t="t" r="r" b="b"/>
              <a:pathLst>
                <a:path w="12192000" h="1169670">
                  <a:moveTo>
                    <a:pt x="0" y="1169555"/>
                  </a:moveTo>
                  <a:lnTo>
                    <a:pt x="12192000" y="11695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69555"/>
                  </a:lnTo>
                  <a:close/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72490" y="40640"/>
            <a:ext cx="108369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400" b="0" dirty="0">
                <a:latin typeface="Arial Black"/>
                <a:cs typeface="Arial Black"/>
              </a:rPr>
              <a:t>CCFUP:</a:t>
            </a:r>
            <a:r>
              <a:rPr sz="3400" b="0" spc="215" dirty="0">
                <a:latin typeface="Arial Black"/>
                <a:cs typeface="Arial Black"/>
              </a:rPr>
              <a:t> </a:t>
            </a:r>
            <a:r>
              <a:rPr sz="3600" dirty="0">
                <a:latin typeface="Georgia"/>
                <a:cs typeface="Georgia"/>
              </a:rPr>
              <a:t>M</a:t>
            </a:r>
            <a:r>
              <a:rPr sz="3600" cap="small" dirty="0">
                <a:latin typeface="Georgia"/>
                <a:cs typeface="Georgia"/>
              </a:rPr>
              <a:t>ultidisciplinary</a:t>
            </a:r>
            <a:r>
              <a:rPr sz="3600" spc="90" dirty="0">
                <a:latin typeface="Georgia"/>
                <a:cs typeface="Georgia"/>
              </a:rPr>
              <a:t> </a:t>
            </a:r>
            <a:r>
              <a:rPr sz="3600" spc="215" dirty="0">
                <a:latin typeface="Georgia"/>
                <a:cs typeface="Georgia"/>
              </a:rPr>
              <a:t>C</a:t>
            </a:r>
            <a:r>
              <a:rPr sz="3600" cap="small" spc="215" dirty="0">
                <a:latin typeface="Georgia"/>
                <a:cs typeface="Georgia"/>
              </a:rPr>
              <a:t>ourse</a:t>
            </a:r>
            <a:r>
              <a:rPr sz="3600" spc="100" dirty="0">
                <a:latin typeface="Georgia"/>
                <a:cs typeface="Georgia"/>
              </a:rPr>
              <a:t> </a:t>
            </a:r>
            <a:r>
              <a:rPr sz="3600" cap="small" spc="204" dirty="0">
                <a:latin typeface="Georgia"/>
                <a:cs typeface="Georgia"/>
              </a:rPr>
              <a:t>of</a:t>
            </a:r>
            <a:r>
              <a:rPr sz="3600" spc="110" dirty="0">
                <a:latin typeface="Georgia"/>
                <a:cs typeface="Georgia"/>
              </a:rPr>
              <a:t> </a:t>
            </a:r>
            <a:r>
              <a:rPr sz="3600" spc="90" dirty="0">
                <a:latin typeface="Georgia"/>
                <a:cs typeface="Georgia"/>
              </a:rPr>
              <a:t>S</a:t>
            </a:r>
            <a:r>
              <a:rPr sz="3600" cap="small" spc="90" dirty="0">
                <a:latin typeface="Georgia"/>
                <a:cs typeface="Georgia"/>
              </a:rPr>
              <a:t>tudy</a:t>
            </a:r>
            <a:endParaRPr sz="3600">
              <a:latin typeface="Georgia"/>
              <a:cs typeface="Georgia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0" y="0"/>
            <a:ext cx="12192000" cy="1238250"/>
            <a:chOff x="0" y="0"/>
            <a:chExt cx="12192000" cy="1238250"/>
          </a:xfrm>
        </p:grpSpPr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3672" y="0"/>
              <a:ext cx="2439924" cy="630936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0" y="714375"/>
              <a:ext cx="12192000" cy="523875"/>
            </a:xfrm>
            <a:custGeom>
              <a:avLst/>
              <a:gdLst/>
              <a:ahLst/>
              <a:cxnLst/>
              <a:rect l="l" t="t" r="r" b="b"/>
              <a:pathLst>
                <a:path w="12192000" h="523875">
                  <a:moveTo>
                    <a:pt x="12192000" y="0"/>
                  </a:moveTo>
                  <a:lnTo>
                    <a:pt x="0" y="0"/>
                  </a:lnTo>
                  <a:lnTo>
                    <a:pt x="0" y="523875"/>
                  </a:lnTo>
                  <a:lnTo>
                    <a:pt x="12192000" y="523875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804773" y="729234"/>
            <a:ext cx="10584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20" dirty="0">
                <a:solidFill>
                  <a:srgbClr val="C00000"/>
                </a:solidFill>
                <a:latin typeface="Georgia"/>
                <a:cs typeface="Georgia"/>
              </a:rPr>
              <a:t>C</a:t>
            </a:r>
            <a:r>
              <a:rPr sz="2800" b="1" cap="small" spc="120" dirty="0">
                <a:solidFill>
                  <a:srgbClr val="C00000"/>
                </a:solidFill>
                <a:latin typeface="Georgia"/>
                <a:cs typeface="Georgia"/>
              </a:rPr>
              <a:t>hoice</a:t>
            </a:r>
            <a:r>
              <a:rPr sz="2800" b="1" spc="-2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175" dirty="0">
                <a:solidFill>
                  <a:srgbClr val="C00000"/>
                </a:solidFill>
                <a:latin typeface="Georgia"/>
                <a:cs typeface="Georgia"/>
              </a:rPr>
              <a:t>B</a:t>
            </a:r>
            <a:r>
              <a:rPr sz="2800" b="1" cap="small" spc="175" dirty="0">
                <a:solidFill>
                  <a:srgbClr val="C00000"/>
                </a:solidFill>
                <a:latin typeface="Georgia"/>
                <a:cs typeface="Georgia"/>
              </a:rPr>
              <a:t>ased</a:t>
            </a:r>
            <a:r>
              <a:rPr sz="2800" b="1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95" dirty="0">
                <a:solidFill>
                  <a:srgbClr val="C00000"/>
                </a:solidFill>
                <a:latin typeface="Georgia"/>
                <a:cs typeface="Georgia"/>
              </a:rPr>
              <a:t>C</a:t>
            </a:r>
            <a:r>
              <a:rPr sz="2800" b="1" cap="small" spc="95" dirty="0">
                <a:solidFill>
                  <a:srgbClr val="C00000"/>
                </a:solidFill>
                <a:latin typeface="Georgia"/>
                <a:cs typeface="Georgia"/>
              </a:rPr>
              <a:t>redit</a:t>
            </a: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105" dirty="0">
                <a:solidFill>
                  <a:srgbClr val="C00000"/>
                </a:solidFill>
                <a:latin typeface="Georgia"/>
                <a:cs typeface="Georgia"/>
              </a:rPr>
              <a:t>S</a:t>
            </a:r>
            <a:r>
              <a:rPr sz="2800" b="1" cap="small" spc="105" dirty="0">
                <a:solidFill>
                  <a:srgbClr val="C00000"/>
                </a:solidFill>
                <a:latin typeface="Georgia"/>
                <a:cs typeface="Georgia"/>
              </a:rPr>
              <a:t>ystem</a:t>
            </a: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60" dirty="0">
                <a:solidFill>
                  <a:srgbClr val="C00000"/>
                </a:solidFill>
                <a:latin typeface="Georgia"/>
                <a:cs typeface="Georgia"/>
              </a:rPr>
              <a:t>(CBCS)</a:t>
            </a:r>
            <a:r>
              <a:rPr sz="2800" b="1" spc="-25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cap="small" spc="120" dirty="0">
                <a:solidFill>
                  <a:srgbClr val="C00000"/>
                </a:solidFill>
                <a:latin typeface="Georgia"/>
                <a:cs typeface="Georgia"/>
              </a:rPr>
              <a:t>under</a:t>
            </a:r>
            <a:r>
              <a:rPr sz="2800" b="1" dirty="0">
                <a:solidFill>
                  <a:srgbClr val="C00000"/>
                </a:solidFill>
                <a:latin typeface="Georgia"/>
                <a:cs typeface="Georgia"/>
              </a:rPr>
              <a:t> NEP-</a:t>
            </a:r>
            <a:r>
              <a:rPr sz="2800" b="1" spc="-10" dirty="0">
                <a:solidFill>
                  <a:srgbClr val="C00000"/>
                </a:solidFill>
                <a:latin typeface="Georgia"/>
                <a:cs typeface="Georgia"/>
              </a:rPr>
              <a:t> </a:t>
            </a:r>
            <a:r>
              <a:rPr sz="2800" b="1" spc="110" dirty="0">
                <a:solidFill>
                  <a:srgbClr val="C00000"/>
                </a:solidFill>
                <a:latin typeface="Georgia"/>
                <a:cs typeface="Georgia"/>
              </a:rPr>
              <a:t>2020</a:t>
            </a:r>
            <a:endParaRPr sz="2800">
              <a:latin typeface="Georgia"/>
              <a:cs typeface="Georgia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-6350" y="1252600"/>
            <a:ext cx="12204700" cy="5426075"/>
            <a:chOff x="-6350" y="1252600"/>
            <a:chExt cx="12204700" cy="5426075"/>
          </a:xfrm>
        </p:grpSpPr>
        <p:sp>
          <p:nvSpPr>
            <p:cNvPr id="11" name="object 11"/>
            <p:cNvSpPr/>
            <p:nvPr/>
          </p:nvSpPr>
          <p:spPr>
            <a:xfrm>
              <a:off x="0" y="1258849"/>
              <a:ext cx="12192000" cy="480059"/>
            </a:xfrm>
            <a:custGeom>
              <a:avLst/>
              <a:gdLst/>
              <a:ahLst/>
              <a:cxnLst/>
              <a:rect l="l" t="t" r="r" b="b"/>
              <a:pathLst>
                <a:path w="12192000" h="480060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479907"/>
                  </a:lnTo>
                  <a:lnTo>
                    <a:pt x="9743567" y="479907"/>
                  </a:lnTo>
                  <a:lnTo>
                    <a:pt x="12192000" y="47990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1738807"/>
              <a:ext cx="12192000" cy="1859280"/>
            </a:xfrm>
            <a:custGeom>
              <a:avLst/>
              <a:gdLst/>
              <a:ahLst/>
              <a:cxnLst/>
              <a:rect l="l" t="t" r="r" b="b"/>
              <a:pathLst>
                <a:path w="12192000" h="1859279">
                  <a:moveTo>
                    <a:pt x="12192000" y="639953"/>
                  </a:moveTo>
                  <a:lnTo>
                    <a:pt x="9743567" y="639953"/>
                  </a:lnTo>
                  <a:lnTo>
                    <a:pt x="0" y="639953"/>
                  </a:lnTo>
                  <a:lnTo>
                    <a:pt x="0" y="1279817"/>
                  </a:lnTo>
                  <a:lnTo>
                    <a:pt x="0" y="1858848"/>
                  </a:lnTo>
                  <a:lnTo>
                    <a:pt x="9743567" y="1858848"/>
                  </a:lnTo>
                  <a:lnTo>
                    <a:pt x="12192000" y="1858848"/>
                  </a:lnTo>
                  <a:lnTo>
                    <a:pt x="12192000" y="1279855"/>
                  </a:lnTo>
                  <a:lnTo>
                    <a:pt x="12192000" y="639953"/>
                  </a:lnTo>
                  <a:close/>
                </a:path>
                <a:path w="12192000" h="1859279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639902"/>
                  </a:lnTo>
                  <a:lnTo>
                    <a:pt x="9743567" y="639902"/>
                  </a:lnTo>
                  <a:lnTo>
                    <a:pt x="12192000" y="63990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6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597579"/>
              <a:ext cx="12192000" cy="1873885"/>
            </a:xfrm>
            <a:custGeom>
              <a:avLst/>
              <a:gdLst/>
              <a:ahLst/>
              <a:cxnLst/>
              <a:rect l="l" t="t" r="r" b="b"/>
              <a:pathLst>
                <a:path w="12192000" h="1873885">
                  <a:moveTo>
                    <a:pt x="12192000" y="639965"/>
                  </a:moveTo>
                  <a:lnTo>
                    <a:pt x="9743567" y="639965"/>
                  </a:lnTo>
                  <a:lnTo>
                    <a:pt x="0" y="639965"/>
                  </a:lnTo>
                  <a:lnTo>
                    <a:pt x="0" y="1279855"/>
                  </a:lnTo>
                  <a:lnTo>
                    <a:pt x="0" y="1873834"/>
                  </a:lnTo>
                  <a:lnTo>
                    <a:pt x="9743567" y="1873834"/>
                  </a:lnTo>
                  <a:lnTo>
                    <a:pt x="12192000" y="1873834"/>
                  </a:lnTo>
                  <a:lnTo>
                    <a:pt x="12192000" y="1279855"/>
                  </a:lnTo>
                  <a:lnTo>
                    <a:pt x="12192000" y="639965"/>
                  </a:lnTo>
                  <a:close/>
                </a:path>
                <a:path w="12192000" h="1873885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639902"/>
                  </a:lnTo>
                  <a:lnTo>
                    <a:pt x="9743567" y="639902"/>
                  </a:lnTo>
                  <a:lnTo>
                    <a:pt x="12192000" y="63990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5471426"/>
              <a:ext cx="12192000" cy="1200785"/>
            </a:xfrm>
            <a:custGeom>
              <a:avLst/>
              <a:gdLst/>
              <a:ahLst/>
              <a:cxnLst/>
              <a:rect l="l" t="t" r="r" b="b"/>
              <a:pathLst>
                <a:path w="12192000" h="1200784">
                  <a:moveTo>
                    <a:pt x="12192000" y="0"/>
                  </a:moveTo>
                  <a:lnTo>
                    <a:pt x="9743567" y="0"/>
                  </a:lnTo>
                  <a:lnTo>
                    <a:pt x="0" y="0"/>
                  </a:lnTo>
                  <a:lnTo>
                    <a:pt x="0" y="560806"/>
                  </a:lnTo>
                  <a:lnTo>
                    <a:pt x="0" y="1200708"/>
                  </a:lnTo>
                  <a:lnTo>
                    <a:pt x="9743567" y="1200708"/>
                  </a:lnTo>
                  <a:lnTo>
                    <a:pt x="12192000" y="1200708"/>
                  </a:lnTo>
                  <a:lnTo>
                    <a:pt x="12192000" y="5608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AF5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743567" y="1252600"/>
              <a:ext cx="0" cy="5426075"/>
            </a:xfrm>
            <a:custGeom>
              <a:avLst/>
              <a:gdLst/>
              <a:ahLst/>
              <a:cxnLst/>
              <a:rect l="l" t="t" r="r" b="b"/>
              <a:pathLst>
                <a:path h="5426075">
                  <a:moveTo>
                    <a:pt x="0" y="0"/>
                  </a:moveTo>
                  <a:lnTo>
                    <a:pt x="0" y="542588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732406"/>
              <a:ext cx="12192000" cy="4306570"/>
            </a:xfrm>
            <a:custGeom>
              <a:avLst/>
              <a:gdLst/>
              <a:ahLst/>
              <a:cxnLst/>
              <a:rect l="l" t="t" r="r" b="b"/>
              <a:pathLst>
                <a:path w="12192000" h="4306570">
                  <a:moveTo>
                    <a:pt x="12192000" y="4293501"/>
                  </a:moveTo>
                  <a:lnTo>
                    <a:pt x="0" y="4293501"/>
                  </a:lnTo>
                  <a:lnTo>
                    <a:pt x="0" y="4306201"/>
                  </a:lnTo>
                  <a:lnTo>
                    <a:pt x="12192000" y="4306201"/>
                  </a:lnTo>
                  <a:lnTo>
                    <a:pt x="12192000" y="4293501"/>
                  </a:lnTo>
                  <a:close/>
                </a:path>
                <a:path w="12192000" h="4306570">
                  <a:moveTo>
                    <a:pt x="12192000" y="3732657"/>
                  </a:moveTo>
                  <a:lnTo>
                    <a:pt x="0" y="3732657"/>
                  </a:lnTo>
                  <a:lnTo>
                    <a:pt x="0" y="3745357"/>
                  </a:lnTo>
                  <a:lnTo>
                    <a:pt x="12192000" y="3745357"/>
                  </a:lnTo>
                  <a:lnTo>
                    <a:pt x="12192000" y="3732657"/>
                  </a:lnTo>
                  <a:close/>
                </a:path>
                <a:path w="12192000" h="4306570">
                  <a:moveTo>
                    <a:pt x="12192000" y="3138678"/>
                  </a:moveTo>
                  <a:lnTo>
                    <a:pt x="0" y="3138678"/>
                  </a:lnTo>
                  <a:lnTo>
                    <a:pt x="0" y="3151378"/>
                  </a:lnTo>
                  <a:lnTo>
                    <a:pt x="12192000" y="3151378"/>
                  </a:lnTo>
                  <a:lnTo>
                    <a:pt x="12192000" y="3138678"/>
                  </a:lnTo>
                  <a:close/>
                </a:path>
                <a:path w="12192000" h="4306570">
                  <a:moveTo>
                    <a:pt x="12192000" y="2498725"/>
                  </a:moveTo>
                  <a:lnTo>
                    <a:pt x="0" y="2498725"/>
                  </a:lnTo>
                  <a:lnTo>
                    <a:pt x="0" y="2511425"/>
                  </a:lnTo>
                  <a:lnTo>
                    <a:pt x="12192000" y="2511425"/>
                  </a:lnTo>
                  <a:lnTo>
                    <a:pt x="12192000" y="2498725"/>
                  </a:lnTo>
                  <a:close/>
                </a:path>
                <a:path w="12192000" h="4306570">
                  <a:moveTo>
                    <a:pt x="12192000" y="1858899"/>
                  </a:moveTo>
                  <a:lnTo>
                    <a:pt x="0" y="1858899"/>
                  </a:lnTo>
                  <a:lnTo>
                    <a:pt x="0" y="1871599"/>
                  </a:lnTo>
                  <a:lnTo>
                    <a:pt x="12192000" y="1871599"/>
                  </a:lnTo>
                  <a:lnTo>
                    <a:pt x="12192000" y="1858899"/>
                  </a:lnTo>
                  <a:close/>
                </a:path>
                <a:path w="12192000" h="4306570">
                  <a:moveTo>
                    <a:pt x="12192000" y="1279906"/>
                  </a:moveTo>
                  <a:lnTo>
                    <a:pt x="0" y="1279906"/>
                  </a:lnTo>
                  <a:lnTo>
                    <a:pt x="0" y="1292606"/>
                  </a:lnTo>
                  <a:lnTo>
                    <a:pt x="12192000" y="1292606"/>
                  </a:lnTo>
                  <a:lnTo>
                    <a:pt x="12192000" y="1279906"/>
                  </a:lnTo>
                  <a:close/>
                </a:path>
                <a:path w="12192000" h="4306570">
                  <a:moveTo>
                    <a:pt x="12192000" y="639953"/>
                  </a:moveTo>
                  <a:lnTo>
                    <a:pt x="0" y="639953"/>
                  </a:lnTo>
                  <a:lnTo>
                    <a:pt x="0" y="652653"/>
                  </a:lnTo>
                  <a:lnTo>
                    <a:pt x="12192000" y="652653"/>
                  </a:lnTo>
                  <a:lnTo>
                    <a:pt x="12192000" y="639953"/>
                  </a:lnTo>
                  <a:close/>
                </a:path>
                <a:path w="12192000" h="4306570">
                  <a:moveTo>
                    <a:pt x="121920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252600"/>
              <a:ext cx="12192000" cy="5426075"/>
            </a:xfrm>
            <a:custGeom>
              <a:avLst/>
              <a:gdLst/>
              <a:ahLst/>
              <a:cxnLst/>
              <a:rect l="l" t="t" r="r" b="b"/>
              <a:pathLst>
                <a:path w="12192000" h="5426075">
                  <a:moveTo>
                    <a:pt x="0" y="0"/>
                  </a:moveTo>
                  <a:lnTo>
                    <a:pt x="0" y="5425884"/>
                  </a:lnTo>
                </a:path>
                <a:path w="12192000" h="5426075">
                  <a:moveTo>
                    <a:pt x="12192000" y="0"/>
                  </a:moveTo>
                  <a:lnTo>
                    <a:pt x="12192000" y="5425884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1252600"/>
              <a:ext cx="12192000" cy="5426075"/>
            </a:xfrm>
            <a:custGeom>
              <a:avLst/>
              <a:gdLst/>
              <a:ahLst/>
              <a:cxnLst/>
              <a:rect l="l" t="t" r="r" b="b"/>
              <a:pathLst>
                <a:path w="12192000" h="5426075">
                  <a:moveTo>
                    <a:pt x="12192000" y="5413184"/>
                  </a:moveTo>
                  <a:lnTo>
                    <a:pt x="0" y="5413184"/>
                  </a:lnTo>
                  <a:lnTo>
                    <a:pt x="0" y="5425884"/>
                  </a:lnTo>
                  <a:lnTo>
                    <a:pt x="12192000" y="5425884"/>
                  </a:lnTo>
                  <a:lnTo>
                    <a:pt x="12192000" y="5413184"/>
                  </a:lnTo>
                  <a:close/>
                </a:path>
                <a:path w="12192000" h="5426075">
                  <a:moveTo>
                    <a:pt x="12192000" y="0"/>
                  </a:moveTo>
                  <a:lnTo>
                    <a:pt x="0" y="0"/>
                  </a:lnTo>
                  <a:lnTo>
                    <a:pt x="0" y="12700"/>
                  </a:lnTo>
                  <a:lnTo>
                    <a:pt x="12192000" y="12700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10188702" y="1255521"/>
            <a:ext cx="17659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Arial Black"/>
                <a:cs typeface="Arial Black"/>
              </a:rPr>
              <a:t>Course</a:t>
            </a:r>
            <a:r>
              <a:rPr sz="2000" spc="-10" dirty="0">
                <a:latin typeface="Arial Black"/>
                <a:cs typeface="Arial Black"/>
              </a:rPr>
              <a:t> </a:t>
            </a:r>
            <a:r>
              <a:rPr sz="2000" spc="-20" dirty="0">
                <a:latin typeface="Arial Black"/>
                <a:cs typeface="Arial Black"/>
              </a:rPr>
              <a:t>code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880" y="1169820"/>
            <a:ext cx="7525384" cy="1084580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2391410">
              <a:lnSpc>
                <a:spcPct val="100000"/>
              </a:lnSpc>
              <a:spcBef>
                <a:spcPts val="790"/>
              </a:spcBef>
              <a:tabLst>
                <a:tab pos="5394325" algn="l"/>
              </a:tabLst>
            </a:pPr>
            <a:r>
              <a:rPr sz="2400" dirty="0">
                <a:latin typeface="Arial Black"/>
                <a:cs typeface="Arial Black"/>
              </a:rPr>
              <a:t>Course</a:t>
            </a:r>
            <a:r>
              <a:rPr sz="2400" spc="25" dirty="0">
                <a:latin typeface="Arial Black"/>
                <a:cs typeface="Arial Black"/>
              </a:rPr>
              <a:t> </a:t>
            </a:r>
            <a:r>
              <a:rPr sz="2400" spc="-20" dirty="0">
                <a:latin typeface="Arial Black"/>
                <a:cs typeface="Arial Black"/>
              </a:rPr>
              <a:t>name</a:t>
            </a:r>
            <a:r>
              <a:rPr sz="2400" dirty="0">
                <a:latin typeface="Arial Black"/>
                <a:cs typeface="Arial Black"/>
              </a:rPr>
              <a:t>	(as</a:t>
            </a:r>
            <a:r>
              <a:rPr sz="2400" spc="-15" dirty="0">
                <a:latin typeface="Arial Black"/>
                <a:cs typeface="Arial Black"/>
              </a:rPr>
              <a:t> </a:t>
            </a:r>
            <a:r>
              <a:rPr sz="2400" dirty="0">
                <a:latin typeface="Arial Black"/>
                <a:cs typeface="Arial Black"/>
              </a:rPr>
              <a:t>per</a:t>
            </a:r>
            <a:r>
              <a:rPr sz="2400" spc="-15" dirty="0">
                <a:latin typeface="Arial Black"/>
                <a:cs typeface="Arial Black"/>
              </a:rPr>
              <a:t> </a:t>
            </a:r>
            <a:r>
              <a:rPr sz="2400" spc="-20" dirty="0">
                <a:latin typeface="Arial Black"/>
                <a:cs typeface="Arial Black"/>
              </a:rPr>
              <a:t>UGC)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3200" spc="150" dirty="0">
                <a:latin typeface="Arial MT"/>
                <a:cs typeface="Arial MT"/>
              </a:rPr>
              <a:t>1.Discipline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spc="180" dirty="0">
                <a:latin typeface="Arial MT"/>
                <a:cs typeface="Arial MT"/>
              </a:rPr>
              <a:t>Specific</a:t>
            </a:r>
            <a:r>
              <a:rPr sz="3200" spc="-110" dirty="0">
                <a:latin typeface="Arial MT"/>
                <a:cs typeface="Arial MT"/>
              </a:rPr>
              <a:t> </a:t>
            </a:r>
            <a:r>
              <a:rPr sz="3200" spc="135" dirty="0">
                <a:latin typeface="Arial MT"/>
                <a:cs typeface="Arial MT"/>
              </a:rPr>
              <a:t>Course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85" dirty="0">
                <a:latin typeface="Arial MT"/>
                <a:cs typeface="Arial MT"/>
              </a:rPr>
              <a:t>(</a:t>
            </a:r>
            <a:r>
              <a:rPr sz="2800" spc="85" dirty="0">
                <a:latin typeface="Arial MT"/>
                <a:cs typeface="Arial MT"/>
              </a:rPr>
              <a:t>Core)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880" y="2380233"/>
            <a:ext cx="57651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90" dirty="0">
                <a:latin typeface="Arial MT"/>
                <a:cs typeface="Arial MT"/>
              </a:rPr>
              <a:t>2.</a:t>
            </a:r>
            <a:r>
              <a:rPr sz="2800" spc="-80" dirty="0">
                <a:latin typeface="Arial MT"/>
                <a:cs typeface="Arial MT"/>
              </a:rPr>
              <a:t> </a:t>
            </a:r>
            <a:r>
              <a:rPr sz="3200" spc="145" dirty="0">
                <a:latin typeface="Arial MT"/>
                <a:cs typeface="Arial MT"/>
              </a:rPr>
              <a:t>Discipline</a:t>
            </a:r>
            <a:r>
              <a:rPr sz="3200" spc="-110" dirty="0">
                <a:latin typeface="Arial MT"/>
                <a:cs typeface="Arial MT"/>
              </a:rPr>
              <a:t> </a:t>
            </a:r>
            <a:r>
              <a:rPr sz="3200" spc="175" dirty="0">
                <a:latin typeface="Arial MT"/>
                <a:cs typeface="Arial MT"/>
              </a:rPr>
              <a:t>Specific</a:t>
            </a:r>
            <a:r>
              <a:rPr sz="3200" spc="-110" dirty="0">
                <a:latin typeface="Arial MT"/>
                <a:cs typeface="Arial MT"/>
              </a:rPr>
              <a:t> </a:t>
            </a:r>
            <a:r>
              <a:rPr sz="3200" spc="130" dirty="0">
                <a:latin typeface="Arial MT"/>
                <a:cs typeface="Arial MT"/>
              </a:rPr>
              <a:t>Elective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629138" y="1588768"/>
            <a:ext cx="95376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80" indent="-12700">
              <a:lnSpc>
                <a:spcPct val="131200"/>
              </a:lnSpc>
              <a:spcBef>
                <a:spcPts val="100"/>
              </a:spcBef>
            </a:pPr>
            <a:r>
              <a:rPr sz="3200" spc="-25" dirty="0">
                <a:latin typeface="Arial Black"/>
                <a:cs typeface="Arial Black"/>
              </a:rPr>
              <a:t>DSC DSE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5880" y="3020313"/>
            <a:ext cx="68961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90" dirty="0">
                <a:latin typeface="Arial MT"/>
                <a:cs typeface="Arial MT"/>
              </a:rPr>
              <a:t>3.</a:t>
            </a:r>
            <a:r>
              <a:rPr sz="2800" spc="-80" dirty="0">
                <a:latin typeface="Arial MT"/>
                <a:cs typeface="Arial MT"/>
              </a:rPr>
              <a:t> </a:t>
            </a:r>
            <a:r>
              <a:rPr sz="3200" spc="170" dirty="0">
                <a:latin typeface="Arial MT"/>
                <a:cs typeface="Arial MT"/>
              </a:rPr>
              <a:t>Generic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140" dirty="0">
                <a:latin typeface="Arial MT"/>
                <a:cs typeface="Arial MT"/>
              </a:rPr>
              <a:t>Elective</a:t>
            </a:r>
            <a:r>
              <a:rPr sz="3200" spc="-105" dirty="0">
                <a:latin typeface="Arial MT"/>
                <a:cs typeface="Arial MT"/>
              </a:rPr>
              <a:t> </a:t>
            </a:r>
            <a:r>
              <a:rPr sz="3200" spc="114" dirty="0">
                <a:latin typeface="Arial MT"/>
                <a:cs typeface="Arial MT"/>
              </a:rPr>
              <a:t>(</a:t>
            </a:r>
            <a:r>
              <a:rPr sz="2800" spc="114" dirty="0">
                <a:latin typeface="Arial MT"/>
                <a:cs typeface="Arial MT"/>
              </a:rPr>
              <a:t>Multidisciplinary)</a:t>
            </a:r>
            <a:endParaRPr sz="28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0776966" y="3020313"/>
            <a:ext cx="6578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25" dirty="0">
                <a:latin typeface="Arial Black"/>
                <a:cs typeface="Arial Black"/>
              </a:rPr>
              <a:t>GE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880" y="3599510"/>
            <a:ext cx="602678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90" dirty="0">
                <a:latin typeface="Arial MT"/>
                <a:cs typeface="Arial MT"/>
              </a:rPr>
              <a:t>4.</a:t>
            </a:r>
            <a:r>
              <a:rPr sz="2800" spc="-85" dirty="0">
                <a:latin typeface="Arial MT"/>
                <a:cs typeface="Arial MT"/>
              </a:rPr>
              <a:t> </a:t>
            </a:r>
            <a:r>
              <a:rPr sz="3200" spc="170" dirty="0">
                <a:latin typeface="Arial MT"/>
                <a:cs typeface="Arial MT"/>
              </a:rPr>
              <a:t>Ability</a:t>
            </a:r>
            <a:r>
              <a:rPr sz="3200" spc="-95" dirty="0">
                <a:latin typeface="Arial MT"/>
                <a:cs typeface="Arial MT"/>
              </a:rPr>
              <a:t> </a:t>
            </a:r>
            <a:r>
              <a:rPr sz="3200" spc="150" dirty="0">
                <a:latin typeface="Arial MT"/>
                <a:cs typeface="Arial MT"/>
              </a:rPr>
              <a:t>Enhancement</a:t>
            </a:r>
            <a:r>
              <a:rPr sz="3200" spc="-80" dirty="0">
                <a:latin typeface="Arial MT"/>
                <a:cs typeface="Arial MT"/>
              </a:rPr>
              <a:t> </a:t>
            </a:r>
            <a:r>
              <a:rPr sz="3200" spc="125" dirty="0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880" y="4239514"/>
            <a:ext cx="561086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0" dirty="0">
                <a:latin typeface="Arial MT"/>
                <a:cs typeface="Arial MT"/>
              </a:rPr>
              <a:t>5.</a:t>
            </a:r>
            <a:r>
              <a:rPr sz="2800" spc="-80" dirty="0">
                <a:latin typeface="Arial MT"/>
                <a:cs typeface="Arial MT"/>
              </a:rPr>
              <a:t> </a:t>
            </a:r>
            <a:r>
              <a:rPr sz="3200" spc="114" dirty="0">
                <a:latin typeface="Arial MT"/>
                <a:cs typeface="Arial MT"/>
              </a:rPr>
              <a:t>Skill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140" dirty="0">
                <a:latin typeface="Arial MT"/>
                <a:cs typeface="Arial MT"/>
              </a:rPr>
              <a:t>Enhancement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125" dirty="0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629138" y="3448048"/>
            <a:ext cx="953769" cy="1305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65" marR="5080" indent="-12700">
              <a:lnSpc>
                <a:spcPct val="131200"/>
              </a:lnSpc>
              <a:spcBef>
                <a:spcPts val="100"/>
              </a:spcBef>
            </a:pPr>
            <a:r>
              <a:rPr sz="3200" spc="-25" dirty="0">
                <a:latin typeface="Arial Black"/>
                <a:cs typeface="Arial Black"/>
              </a:rPr>
              <a:t>AEC SEC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5880" y="4879594"/>
            <a:ext cx="48152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0" dirty="0">
                <a:latin typeface="Arial MT"/>
                <a:cs typeface="Arial MT"/>
              </a:rPr>
              <a:t>6.</a:t>
            </a:r>
            <a:r>
              <a:rPr sz="2800" spc="-80" dirty="0">
                <a:latin typeface="Arial MT"/>
                <a:cs typeface="Arial MT"/>
              </a:rPr>
              <a:t> </a:t>
            </a:r>
            <a:r>
              <a:rPr sz="3200" spc="85" dirty="0">
                <a:latin typeface="Arial MT"/>
                <a:cs typeface="Arial MT"/>
              </a:rPr>
              <a:t>Value</a:t>
            </a:r>
            <a:r>
              <a:rPr sz="3200" spc="-90" dirty="0">
                <a:latin typeface="Arial MT"/>
                <a:cs typeface="Arial MT"/>
              </a:rPr>
              <a:t> </a:t>
            </a:r>
            <a:r>
              <a:rPr sz="3200" spc="170" dirty="0">
                <a:latin typeface="Arial MT"/>
                <a:cs typeface="Arial MT"/>
              </a:rPr>
              <a:t>Addition</a:t>
            </a:r>
            <a:r>
              <a:rPr sz="3200" spc="-85" dirty="0">
                <a:latin typeface="Arial MT"/>
                <a:cs typeface="Arial MT"/>
              </a:rPr>
              <a:t> </a:t>
            </a:r>
            <a:r>
              <a:rPr sz="3200" spc="125" dirty="0">
                <a:latin typeface="Arial MT"/>
                <a:cs typeface="Arial MT"/>
              </a:rPr>
              <a:t>Course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633709" y="4879594"/>
            <a:ext cx="94551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65" dirty="0">
                <a:latin typeface="Arial Black"/>
                <a:cs typeface="Arial Black"/>
              </a:rPr>
              <a:t>VAC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880" y="5473700"/>
            <a:ext cx="56921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90" dirty="0">
                <a:latin typeface="Arial MT"/>
                <a:cs typeface="Arial MT"/>
              </a:rPr>
              <a:t>7.</a:t>
            </a:r>
            <a:r>
              <a:rPr sz="2800" spc="-75" dirty="0">
                <a:latin typeface="Arial MT"/>
                <a:cs typeface="Arial MT"/>
              </a:rPr>
              <a:t> </a:t>
            </a:r>
            <a:r>
              <a:rPr sz="3200" spc="160" dirty="0">
                <a:latin typeface="Arial MT"/>
                <a:cs typeface="Arial MT"/>
              </a:rPr>
              <a:t>Internship/</a:t>
            </a:r>
            <a:r>
              <a:rPr sz="3200" spc="-95" dirty="0">
                <a:latin typeface="Arial MT"/>
                <a:cs typeface="Arial MT"/>
              </a:rPr>
              <a:t> </a:t>
            </a:r>
            <a:r>
              <a:rPr sz="3200" spc="170" dirty="0">
                <a:latin typeface="Arial MT"/>
                <a:cs typeface="Arial MT"/>
              </a:rPr>
              <a:t>Apprenticeship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5880" y="6034836"/>
            <a:ext cx="96005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90" dirty="0">
                <a:latin typeface="Arial MT"/>
                <a:cs typeface="Arial MT"/>
              </a:rPr>
              <a:t>8.</a:t>
            </a:r>
            <a:r>
              <a:rPr sz="2800" spc="-80" dirty="0">
                <a:latin typeface="Arial MT"/>
                <a:cs typeface="Arial MT"/>
              </a:rPr>
              <a:t> </a:t>
            </a:r>
            <a:r>
              <a:rPr sz="3200" spc="120" dirty="0">
                <a:latin typeface="Arial MT"/>
                <a:cs typeface="Arial MT"/>
              </a:rPr>
              <a:t>Research</a:t>
            </a:r>
            <a:r>
              <a:rPr sz="3200" spc="-114" dirty="0">
                <a:latin typeface="Arial MT"/>
                <a:cs typeface="Arial MT"/>
              </a:rPr>
              <a:t> </a:t>
            </a:r>
            <a:r>
              <a:rPr sz="3200" spc="150" dirty="0">
                <a:latin typeface="Arial MT"/>
                <a:cs typeface="Arial MT"/>
              </a:rPr>
              <a:t>Methodology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dirty="0">
                <a:latin typeface="Arial MT"/>
                <a:cs typeface="Arial MT"/>
              </a:rPr>
              <a:t>/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160" dirty="0">
                <a:latin typeface="Arial MT"/>
                <a:cs typeface="Arial MT"/>
              </a:rPr>
              <a:t>Project</a:t>
            </a:r>
            <a:r>
              <a:rPr sz="3200" spc="-95" dirty="0">
                <a:latin typeface="Arial MT"/>
                <a:cs typeface="Arial MT"/>
              </a:rPr>
              <a:t> </a:t>
            </a:r>
            <a:r>
              <a:rPr sz="3200" spc="275" dirty="0">
                <a:latin typeface="Arial MT"/>
                <a:cs typeface="Arial MT"/>
              </a:rPr>
              <a:t>&amp;</a:t>
            </a:r>
            <a:r>
              <a:rPr sz="3200" spc="-75" dirty="0">
                <a:latin typeface="Arial MT"/>
                <a:cs typeface="Arial MT"/>
              </a:rPr>
              <a:t> </a:t>
            </a:r>
            <a:r>
              <a:rPr sz="3200" spc="150" dirty="0">
                <a:latin typeface="Arial MT"/>
                <a:cs typeface="Arial MT"/>
              </a:rPr>
              <a:t>Dissertation</a:t>
            </a:r>
            <a:endParaRPr sz="3200">
              <a:latin typeface="Arial MT"/>
              <a:cs typeface="Arial MT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042142" y="5275884"/>
            <a:ext cx="127000" cy="1147445"/>
          </a:xfrm>
          <a:prstGeom prst="rect">
            <a:avLst/>
          </a:prstGeom>
        </p:spPr>
        <p:txBody>
          <a:bodyPr vert="horz" wrap="square" lIns="0" tIns="2076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sz="2400" spc="-50" dirty="0">
                <a:latin typeface="Arial Black"/>
                <a:cs typeface="Arial Black"/>
              </a:rPr>
              <a:t>-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sz="2400" spc="-50" dirty="0">
                <a:latin typeface="Arial Black"/>
                <a:cs typeface="Arial Black"/>
              </a:rPr>
              <a:t>-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542538" y="11684"/>
            <a:ext cx="51022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215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600" b="1" cap="small" spc="215" dirty="0">
                <a:solidFill>
                  <a:srgbClr val="FFFF00"/>
                </a:solidFill>
                <a:latin typeface="Georgia"/>
                <a:cs typeface="Georgia"/>
              </a:rPr>
              <a:t>ourse</a:t>
            </a:r>
            <a:r>
              <a:rPr sz="3600" b="1" spc="-6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spc="90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600" b="1" cap="small" spc="90" dirty="0">
                <a:solidFill>
                  <a:srgbClr val="FFFF00"/>
                </a:solidFill>
                <a:latin typeface="Georgia"/>
                <a:cs typeface="Georgia"/>
              </a:rPr>
              <a:t>urriculum</a:t>
            </a:r>
            <a:endParaRPr sz="36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-6350" y="538226"/>
            <a:ext cx="12187936" cy="631453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457571" y="2733548"/>
            <a:ext cx="14516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Arial"/>
                <a:cs typeface="Arial"/>
              </a:rPr>
              <a:t>Course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62854" y="3157169"/>
            <a:ext cx="224345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Arial"/>
                <a:cs typeface="Arial"/>
              </a:rPr>
              <a:t>Curriculum</a:t>
            </a:r>
            <a:endParaRPr sz="3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29198" y="3995673"/>
            <a:ext cx="130556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/>
                <a:cs typeface="Arial"/>
              </a:rPr>
              <a:t>(CCF)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447794" y="771855"/>
            <a:ext cx="3470275" cy="13773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4585"/>
              </a:lnSpc>
              <a:spcBef>
                <a:spcPts val="95"/>
              </a:spcBef>
            </a:pPr>
            <a:r>
              <a:rPr sz="4000" spc="55" dirty="0">
                <a:solidFill>
                  <a:srgbClr val="000000"/>
                </a:solidFill>
              </a:rPr>
              <a:t>A.</a:t>
            </a:r>
            <a:r>
              <a:rPr sz="4000" spc="-130" dirty="0">
                <a:solidFill>
                  <a:srgbClr val="000000"/>
                </a:solidFill>
              </a:rPr>
              <a:t> </a:t>
            </a:r>
            <a:r>
              <a:rPr sz="3700" spc="-10" dirty="0">
                <a:solidFill>
                  <a:srgbClr val="000000"/>
                </a:solidFill>
              </a:rPr>
              <a:t>Introduction</a:t>
            </a:r>
            <a:endParaRPr sz="3700"/>
          </a:p>
          <a:p>
            <a:pPr marL="542925" marR="51435" indent="-489584">
              <a:lnSpc>
                <a:spcPts val="2920"/>
              </a:lnSpc>
              <a:spcBef>
                <a:spcPts val="250"/>
              </a:spcBef>
            </a:pPr>
            <a:r>
              <a:rPr sz="2800" dirty="0">
                <a:solidFill>
                  <a:srgbClr val="C00000"/>
                </a:solidFill>
              </a:rPr>
              <a:t>(Course</a:t>
            </a:r>
            <a:r>
              <a:rPr sz="2800" spc="10" dirty="0">
                <a:solidFill>
                  <a:srgbClr val="C00000"/>
                </a:solidFill>
              </a:rPr>
              <a:t> </a:t>
            </a:r>
            <a:r>
              <a:rPr sz="2800" dirty="0">
                <a:solidFill>
                  <a:srgbClr val="C00000"/>
                </a:solidFill>
              </a:rPr>
              <a:t>type,</a:t>
            </a:r>
            <a:r>
              <a:rPr sz="2800" spc="45" dirty="0">
                <a:solidFill>
                  <a:srgbClr val="C00000"/>
                </a:solidFill>
              </a:rPr>
              <a:t> </a:t>
            </a:r>
            <a:r>
              <a:rPr sz="2800" spc="-10" dirty="0">
                <a:solidFill>
                  <a:srgbClr val="C00000"/>
                </a:solidFill>
              </a:rPr>
              <a:t>code, </a:t>
            </a:r>
            <a:r>
              <a:rPr sz="2800" dirty="0">
                <a:solidFill>
                  <a:srgbClr val="C00000"/>
                </a:solidFill>
              </a:rPr>
              <a:t>Credit</a:t>
            </a:r>
            <a:r>
              <a:rPr sz="2800" spc="20" dirty="0">
                <a:solidFill>
                  <a:srgbClr val="C00000"/>
                </a:solidFill>
              </a:rPr>
              <a:t> </a:t>
            </a:r>
            <a:r>
              <a:rPr sz="2800" spc="80" dirty="0">
                <a:solidFill>
                  <a:srgbClr val="C00000"/>
                </a:solidFill>
              </a:rPr>
              <a:t>&amp;</a:t>
            </a:r>
            <a:r>
              <a:rPr sz="2800" spc="55" dirty="0">
                <a:solidFill>
                  <a:srgbClr val="C00000"/>
                </a:solidFill>
              </a:rPr>
              <a:t> </a:t>
            </a:r>
            <a:r>
              <a:rPr sz="2800" spc="-20" dirty="0">
                <a:solidFill>
                  <a:srgbClr val="C00000"/>
                </a:solidFill>
              </a:rPr>
              <a:t>LOC)</a:t>
            </a:r>
            <a:endParaRPr sz="2800"/>
          </a:p>
        </p:txBody>
      </p:sp>
      <p:sp>
        <p:nvSpPr>
          <p:cNvPr id="9" name="object 9"/>
          <p:cNvSpPr txBox="1"/>
          <p:nvPr/>
        </p:nvSpPr>
        <p:spPr>
          <a:xfrm>
            <a:off x="7865744" y="2985261"/>
            <a:ext cx="3905250" cy="1465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B.</a:t>
            </a:r>
            <a:r>
              <a:rPr sz="36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Course</a:t>
            </a:r>
            <a:r>
              <a:rPr sz="3200" b="1" spc="-8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Contents</a:t>
            </a:r>
            <a:endParaRPr sz="3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(Unit</a:t>
            </a:r>
            <a:r>
              <a:rPr sz="2800" b="1" spc="-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wise</a:t>
            </a:r>
            <a:r>
              <a:rPr sz="2800" b="1" spc="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with</a:t>
            </a:r>
            <a:r>
              <a:rPr sz="2800" b="1" spc="3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45" dirty="0">
                <a:solidFill>
                  <a:srgbClr val="C00000"/>
                </a:solidFill>
                <a:latin typeface="Arial"/>
                <a:cs typeface="Arial"/>
              </a:rPr>
              <a:t>credit</a:t>
            </a:r>
            <a:endParaRPr sz="28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280"/>
              </a:spcBef>
            </a:pPr>
            <a:r>
              <a:rPr sz="2800" b="1" spc="-10" dirty="0">
                <a:solidFill>
                  <a:srgbClr val="C00000"/>
                </a:solidFill>
                <a:latin typeface="Arial"/>
                <a:cs typeface="Arial"/>
              </a:rPr>
              <a:t>distribution)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92397" y="5232603"/>
            <a:ext cx="4510405" cy="13709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22605" marR="5080" indent="-510540" algn="just">
              <a:lnSpc>
                <a:spcPct val="100200"/>
              </a:lnSpc>
              <a:spcBef>
                <a:spcPts val="95"/>
              </a:spcBef>
            </a:pPr>
            <a:r>
              <a:rPr sz="3200" b="1" dirty="0">
                <a:latin typeface="Arial"/>
                <a:cs typeface="Arial"/>
              </a:rPr>
              <a:t>C.</a:t>
            </a:r>
            <a:r>
              <a:rPr sz="3200" b="1" spc="7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Learning</a:t>
            </a:r>
            <a:r>
              <a:rPr sz="3200" b="1" spc="65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Resources </a:t>
            </a:r>
            <a:r>
              <a:rPr sz="2800" b="1" spc="-20" dirty="0">
                <a:solidFill>
                  <a:srgbClr val="C00000"/>
                </a:solidFill>
                <a:latin typeface="Arial"/>
                <a:cs typeface="Arial"/>
              </a:rPr>
              <a:t>(Textbooks,</a:t>
            </a:r>
            <a:r>
              <a:rPr sz="2800" b="1" spc="-10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C00000"/>
                </a:solidFill>
                <a:latin typeface="Arial"/>
                <a:cs typeface="Arial"/>
              </a:rPr>
              <a:t>Reference books</a:t>
            </a:r>
            <a:r>
              <a:rPr sz="2800" b="1" spc="-1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80" dirty="0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sz="2800" b="1" spc="-6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50" dirty="0">
                <a:solidFill>
                  <a:srgbClr val="C00000"/>
                </a:solidFill>
                <a:latin typeface="Arial"/>
                <a:cs typeface="Arial"/>
              </a:rPr>
              <a:t>e-</a:t>
            </a:r>
            <a:r>
              <a:rPr sz="2800" b="1" spc="-4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dirty="0">
                <a:solidFill>
                  <a:srgbClr val="C00000"/>
                </a:solidFill>
                <a:latin typeface="Arial"/>
                <a:cs typeface="Arial"/>
              </a:rPr>
              <a:t>Resources</a:t>
            </a:r>
            <a:r>
              <a:rPr sz="2800" b="1" spc="-9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800" b="1" spc="-50" dirty="0">
                <a:solidFill>
                  <a:srgbClr val="C00000"/>
                </a:solidFill>
                <a:latin typeface="Arial"/>
                <a:cs typeface="Arial"/>
              </a:rPr>
              <a:t>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8739" y="3153613"/>
            <a:ext cx="453517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"/>
                <a:cs typeface="Arial"/>
              </a:rPr>
              <a:t>D.</a:t>
            </a:r>
            <a:r>
              <a:rPr sz="3600" b="1" spc="-90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Course</a:t>
            </a:r>
            <a:r>
              <a:rPr sz="3200" b="1" spc="1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Assessment</a:t>
            </a:r>
            <a:endParaRPr sz="3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3923" y="3708653"/>
            <a:ext cx="717359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4922520" algn="l"/>
              </a:tabLst>
            </a:pP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(CIA</a:t>
            </a:r>
            <a:r>
              <a:rPr sz="2600" b="1" spc="-8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spc="90" dirty="0">
                <a:solidFill>
                  <a:srgbClr val="C00000"/>
                </a:solidFill>
                <a:latin typeface="Arial"/>
                <a:cs typeface="Arial"/>
              </a:rPr>
              <a:t>&amp;</a:t>
            </a:r>
            <a:r>
              <a:rPr sz="2600" b="1" spc="-2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600" b="1" dirty="0">
                <a:solidFill>
                  <a:srgbClr val="C00000"/>
                </a:solidFill>
                <a:latin typeface="Arial"/>
                <a:cs typeface="Arial"/>
              </a:rPr>
              <a:t>ESE:</a:t>
            </a:r>
            <a:r>
              <a:rPr sz="2600" b="1" spc="-5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Marks</a:t>
            </a:r>
            <a:r>
              <a:rPr sz="2400" b="1" spc="-7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C00000"/>
                </a:solidFill>
                <a:latin typeface="Arial"/>
                <a:cs typeface="Arial"/>
              </a:rPr>
              <a:t>distribution)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	</a:t>
            </a:r>
            <a:r>
              <a:rPr sz="4800" b="1" spc="-15" baseline="17361" dirty="0">
                <a:latin typeface="Arial"/>
                <a:cs typeface="Arial"/>
              </a:rPr>
              <a:t>Framework</a:t>
            </a:r>
            <a:endParaRPr sz="4800" baseline="1736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43480" y="11684"/>
            <a:ext cx="82988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229860" algn="l"/>
              </a:tabLst>
            </a:pPr>
            <a:r>
              <a:rPr sz="2800" dirty="0">
                <a:latin typeface="Georgia"/>
                <a:cs typeface="Georgia"/>
              </a:rPr>
              <a:t>CREDIT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105" dirty="0">
                <a:latin typeface="Georgia"/>
                <a:cs typeface="Georgia"/>
              </a:rPr>
              <a:t>BASED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3600" spc="204" dirty="0">
                <a:latin typeface="Georgia"/>
                <a:cs typeface="Georgia"/>
              </a:rPr>
              <a:t>C</a:t>
            </a:r>
            <a:r>
              <a:rPr sz="3600" cap="small" spc="204" dirty="0">
                <a:latin typeface="Georgia"/>
                <a:cs typeface="Georgia"/>
              </a:rPr>
              <a:t>ourse</a:t>
            </a:r>
            <a:r>
              <a:rPr sz="3600" dirty="0">
                <a:latin typeface="Georgia"/>
                <a:cs typeface="Georgia"/>
              </a:rPr>
              <a:t>	</a:t>
            </a:r>
            <a:r>
              <a:rPr sz="3600" spc="80" dirty="0">
                <a:latin typeface="Georgia"/>
                <a:cs typeface="Georgia"/>
              </a:rPr>
              <a:t>C</a:t>
            </a:r>
            <a:r>
              <a:rPr sz="3600" cap="small" spc="80" dirty="0">
                <a:latin typeface="Georgia"/>
                <a:cs typeface="Georgia"/>
              </a:rPr>
              <a:t>urriculum</a:t>
            </a:r>
            <a:endParaRPr sz="36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593725"/>
          <a:ext cx="12191365" cy="615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34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27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83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76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294005">
                        <a:lnSpc>
                          <a:spcPct val="100000"/>
                        </a:lnSpc>
                      </a:pPr>
                      <a:r>
                        <a:rPr sz="3600" b="1" spc="50" dirty="0">
                          <a:latin typeface="Arial"/>
                          <a:cs typeface="Arial"/>
                        </a:rPr>
                        <a:t>Credit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3505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231140" indent="-192405">
                        <a:lnSpc>
                          <a:spcPct val="100000"/>
                        </a:lnSpc>
                        <a:spcBef>
                          <a:spcPts val="1355"/>
                        </a:spcBef>
                        <a:buSzPct val="96875"/>
                        <a:buFont typeface="Wingdings"/>
                        <a:buChar char=""/>
                        <a:tabLst>
                          <a:tab pos="231140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class</a:t>
                      </a:r>
                      <a:r>
                        <a:rPr sz="3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room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Teaching-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Learning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9903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3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15</a:t>
                      </a:r>
                      <a:r>
                        <a:rPr sz="3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(15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ct val="100000"/>
                        </a:lnSpc>
                        <a:spcBef>
                          <a:spcPts val="45"/>
                        </a:spcBef>
                        <a:buSzPct val="96875"/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Laboratory</a:t>
                      </a:r>
                      <a:r>
                        <a:rPr sz="32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3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Field</a:t>
                      </a:r>
                      <a:r>
                        <a:rPr sz="3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3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latin typeface="Arial"/>
                          <a:cs typeface="Arial"/>
                        </a:rPr>
                        <a:t>Learning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9903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sz="3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=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30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Period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(30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2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3000">
                        <a:latin typeface="Arial"/>
                        <a:cs typeface="Arial"/>
                      </a:endParaRPr>
                    </a:p>
                  </a:txBody>
                  <a:tcPr marL="0" marR="0" marT="1720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98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179705" marR="172720" indent="-1270" algn="ctr">
                        <a:lnSpc>
                          <a:spcPct val="99300"/>
                        </a:lnSpc>
                        <a:spcBef>
                          <a:spcPts val="5"/>
                        </a:spcBef>
                      </a:pPr>
                      <a:r>
                        <a:rPr sz="3600" b="1" spc="-10" dirty="0">
                          <a:latin typeface="Arial"/>
                          <a:cs typeface="Arial"/>
                        </a:rPr>
                        <a:t>Course </a:t>
                      </a:r>
                      <a:r>
                        <a:rPr sz="3600" b="1" spc="55" dirty="0">
                          <a:latin typeface="Arial"/>
                          <a:cs typeface="Arial"/>
                        </a:rPr>
                        <a:t>Nature </a:t>
                      </a:r>
                      <a:r>
                        <a:rPr sz="3600" b="1" spc="80" dirty="0">
                          <a:latin typeface="Arial"/>
                          <a:cs typeface="Arial"/>
                        </a:rPr>
                        <a:t>&amp; </a:t>
                      </a:r>
                      <a:r>
                        <a:rPr sz="3600" b="1" spc="-10" dirty="0">
                          <a:latin typeface="Arial"/>
                          <a:cs typeface="Arial"/>
                        </a:rPr>
                        <a:t>Course </a:t>
                      </a:r>
                      <a:r>
                        <a:rPr sz="3600" b="1" spc="50" dirty="0">
                          <a:latin typeface="Arial"/>
                          <a:cs typeface="Arial"/>
                        </a:rPr>
                        <a:t>Credit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F887"/>
                    </a:solidFill>
                  </a:tcPr>
                </a:tc>
                <a:tc>
                  <a:txBody>
                    <a:bodyPr/>
                    <a:lstStyle/>
                    <a:p>
                      <a:pPr marL="342265" indent="-296545">
                        <a:lnSpc>
                          <a:spcPct val="100000"/>
                        </a:lnSpc>
                        <a:spcBef>
                          <a:spcPts val="115"/>
                        </a:spcBef>
                        <a:buSzPct val="106666"/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sz="3000" b="1" dirty="0">
                          <a:latin typeface="Arial"/>
                          <a:cs typeface="Arial"/>
                        </a:rPr>
                        <a:t>DSC,</a:t>
                      </a:r>
                      <a:r>
                        <a:rPr sz="3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DSE</a:t>
                      </a:r>
                      <a:r>
                        <a:rPr sz="30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3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GE</a:t>
                      </a:r>
                      <a:r>
                        <a:rPr sz="3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–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04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3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3000" b="1" spc="-1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sz="3000" b="1" spc="-25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course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235960">
                        <a:lnSpc>
                          <a:spcPts val="3600"/>
                        </a:lnSpc>
                        <a:spcBef>
                          <a:spcPts val="45"/>
                        </a:spcBef>
                      </a:pP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4</a:t>
                      </a:r>
                      <a:r>
                        <a:rPr sz="3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sz="3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3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Week,</a:t>
                      </a:r>
                      <a:r>
                        <a:rPr sz="3000" b="1" spc="-7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sz="30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60</a:t>
                      </a:r>
                      <a:r>
                        <a:rPr sz="3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endParaRPr sz="30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ts val="3840"/>
                        </a:lnSpc>
                        <a:buFont typeface="Wingdings"/>
                        <a:buChar char=""/>
                        <a:tabLst>
                          <a:tab pos="342265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Courses</a:t>
                      </a:r>
                      <a:r>
                        <a:rPr sz="3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3200" b="1" spc="-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Laboratory</a:t>
                      </a:r>
                      <a:r>
                        <a:rPr sz="3200" b="1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Work</a:t>
                      </a:r>
                      <a:r>
                        <a:rPr sz="32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50" dirty="0">
                          <a:latin typeface="Arial"/>
                          <a:cs typeface="Arial"/>
                        </a:rPr>
                        <a:t>–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R="499109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3000" b="1" dirty="0">
                          <a:latin typeface="Arial"/>
                          <a:cs typeface="Arial"/>
                        </a:rPr>
                        <a:t>Theory–</a:t>
                      </a:r>
                      <a:r>
                        <a:rPr sz="300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03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3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</a:t>
                      </a:r>
                      <a:r>
                        <a:rPr sz="30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(45</a:t>
                      </a:r>
                      <a:r>
                        <a:rPr sz="2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R="573405" algn="r">
                        <a:lnSpc>
                          <a:spcPts val="3595"/>
                        </a:lnSpc>
                        <a:spcBef>
                          <a:spcPts val="50"/>
                        </a:spcBef>
                      </a:pP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Practical–</a:t>
                      </a:r>
                      <a:r>
                        <a:rPr sz="3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01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Credits</a:t>
                      </a:r>
                      <a:r>
                        <a:rPr sz="3000" b="1" spc="-3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-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sz="3000" b="1" spc="-1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</a:t>
                      </a:r>
                      <a:r>
                        <a:rPr sz="30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(30</a:t>
                      </a:r>
                      <a:r>
                        <a:rPr sz="2800" b="1" spc="-2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440690" indent="-394970">
                        <a:lnSpc>
                          <a:spcPts val="3835"/>
                        </a:lnSpc>
                        <a:buFont typeface="Wingdings"/>
                        <a:buChar char=""/>
                        <a:tabLst>
                          <a:tab pos="440690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AEC,</a:t>
                      </a:r>
                      <a:r>
                        <a:rPr sz="3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SEC</a:t>
                      </a:r>
                      <a:r>
                        <a:rPr sz="32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3200" b="1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VAC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32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02</a:t>
                      </a:r>
                      <a:r>
                        <a:rPr sz="3200" b="1" spc="-3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Credit</a:t>
                      </a:r>
                      <a:r>
                        <a:rPr sz="3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for</a:t>
                      </a:r>
                      <a:r>
                        <a:rPr sz="3200" b="1" spc="-4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each</a:t>
                      </a:r>
                      <a:r>
                        <a:rPr sz="3200" b="1" spc="-5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10" dirty="0">
                          <a:solidFill>
                            <a:srgbClr val="C00000"/>
                          </a:solidFill>
                          <a:latin typeface="Arial"/>
                          <a:cs typeface="Arial"/>
                        </a:rPr>
                        <a:t>course</a:t>
                      </a:r>
                      <a:endParaRPr sz="3200">
                        <a:latin typeface="Arial"/>
                        <a:cs typeface="Arial"/>
                      </a:endParaRPr>
                    </a:p>
                    <a:p>
                      <a:pPr marL="327025" indent="-281305">
                        <a:lnSpc>
                          <a:spcPct val="100000"/>
                        </a:lnSpc>
                        <a:buFont typeface="Wingdings"/>
                        <a:buChar char=""/>
                        <a:tabLst>
                          <a:tab pos="327025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AEC</a:t>
                      </a:r>
                      <a:r>
                        <a:rPr sz="3200" b="1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3200" b="1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200" b="1" spc="-20" dirty="0">
                          <a:latin typeface="Arial"/>
                          <a:cs typeface="Arial"/>
                        </a:rPr>
                        <a:t>VAC–</a:t>
                      </a:r>
                      <a:r>
                        <a:rPr sz="3200" b="1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3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r>
                        <a:rPr sz="3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</a:t>
                      </a:r>
                      <a:r>
                        <a:rPr sz="3000" b="1" spc="-5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week,</a:t>
                      </a:r>
                      <a:r>
                        <a:rPr sz="3000" b="1" spc="-5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Total</a:t>
                      </a:r>
                      <a:r>
                        <a:rPr sz="2800" b="1" spc="-4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30</a:t>
                      </a:r>
                      <a:r>
                        <a:rPr sz="2800" b="1" spc="-45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10" dirty="0">
                          <a:solidFill>
                            <a:srgbClr val="001F5F"/>
                          </a:solidFill>
                          <a:latin typeface="Arial"/>
                          <a:cs typeface="Arial"/>
                        </a:rPr>
                        <a:t>Periods</a:t>
                      </a:r>
                      <a:endParaRPr sz="2800">
                        <a:latin typeface="Arial"/>
                        <a:cs typeface="Arial"/>
                      </a:endParaRPr>
                    </a:p>
                    <a:p>
                      <a:pPr marL="342265" indent="-296545">
                        <a:lnSpc>
                          <a:spcPts val="3820"/>
                        </a:lnSpc>
                        <a:buFont typeface="Wingdings"/>
                        <a:buChar char=""/>
                        <a:tabLst>
                          <a:tab pos="342265" algn="l"/>
                          <a:tab pos="8462645" algn="l"/>
                        </a:tabLst>
                      </a:pPr>
                      <a:r>
                        <a:rPr sz="3200" b="1" dirty="0">
                          <a:latin typeface="Arial"/>
                          <a:cs typeface="Arial"/>
                        </a:rPr>
                        <a:t>SEC–</a:t>
                      </a:r>
                      <a:r>
                        <a:rPr sz="3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01C</a:t>
                      </a:r>
                      <a:r>
                        <a:rPr sz="30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Theory</a:t>
                      </a:r>
                      <a:r>
                        <a:rPr sz="3000" b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(15</a:t>
                      </a:r>
                      <a:r>
                        <a:rPr sz="28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Hrs)</a:t>
                      </a:r>
                      <a:r>
                        <a:rPr sz="28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+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01C</a:t>
                      </a:r>
                      <a:r>
                        <a:rPr sz="30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Lab.</a:t>
                      </a:r>
                      <a:r>
                        <a:rPr sz="30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3000" b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3000" b="1" spc="-10" dirty="0">
                          <a:latin typeface="Arial"/>
                          <a:cs typeface="Arial"/>
                        </a:rPr>
                        <a:t>Field</a:t>
                      </a:r>
                      <a:r>
                        <a:rPr sz="3000" b="1" dirty="0">
                          <a:latin typeface="Arial"/>
                          <a:cs typeface="Arial"/>
                        </a:rPr>
                        <a:t>	</a:t>
                      </a:r>
                      <a:r>
                        <a:rPr sz="2800" b="1" dirty="0">
                          <a:latin typeface="Arial"/>
                          <a:cs typeface="Arial"/>
                        </a:rPr>
                        <a:t>(30</a:t>
                      </a:r>
                      <a:r>
                        <a:rPr sz="280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2800" b="1" spc="-20" dirty="0">
                          <a:latin typeface="Arial"/>
                          <a:cs typeface="Arial"/>
                        </a:rPr>
                        <a:t>Hrs)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46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FF8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505201" y="11684"/>
            <a:ext cx="96056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3750" algn="l"/>
              </a:tabLst>
            </a:pPr>
            <a:r>
              <a:rPr sz="3600" b="1" spc="235" dirty="0">
                <a:solidFill>
                  <a:srgbClr val="FFFF00"/>
                </a:solidFill>
                <a:latin typeface="Georgia"/>
                <a:cs typeface="Georgia"/>
              </a:rPr>
              <a:t>CCFUP</a:t>
            </a:r>
            <a:r>
              <a:rPr sz="3600" b="1" dirty="0">
                <a:solidFill>
                  <a:srgbClr val="FFFF00"/>
                </a:solidFill>
                <a:latin typeface="Georgia"/>
                <a:cs typeface="Georgia"/>
              </a:rPr>
              <a:t>	</a:t>
            </a:r>
            <a:r>
              <a:rPr sz="3600" b="1" cap="small" spc="175" dirty="0">
                <a:solidFill>
                  <a:srgbClr val="FFFF00"/>
                </a:solidFill>
                <a:latin typeface="Georgia"/>
                <a:cs typeface="Georgia"/>
              </a:rPr>
              <a:t>for</a:t>
            </a:r>
            <a:r>
              <a:rPr sz="3600" b="1" spc="-2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FFFF00"/>
                </a:solidFill>
                <a:latin typeface="Georgia"/>
                <a:cs typeface="Georgia"/>
              </a:rPr>
              <a:t>B.</a:t>
            </a:r>
            <a:r>
              <a:rPr sz="3600" b="1" spc="-1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spc="185" dirty="0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sz="3600" b="1" cap="small" spc="185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3600" b="1" spc="185" dirty="0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sz="3600" b="1" spc="4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spc="-20" dirty="0">
                <a:solidFill>
                  <a:srgbClr val="FFFF00"/>
                </a:solidFill>
                <a:latin typeface="Georgia"/>
                <a:cs typeface="Georgia"/>
              </a:rPr>
              <a:t>(M</a:t>
            </a:r>
            <a:r>
              <a:rPr sz="2400" b="1" cap="small" spc="-20" dirty="0">
                <a:solidFill>
                  <a:srgbClr val="FFFF00"/>
                </a:solidFill>
                <a:latin typeface="Georgia"/>
                <a:cs typeface="Georgia"/>
              </a:rPr>
              <a:t>ath</a:t>
            </a:r>
            <a:r>
              <a:rPr sz="2400" b="1" spc="-20" dirty="0">
                <a:solidFill>
                  <a:srgbClr val="FFFF00"/>
                </a:solidFill>
                <a:latin typeface="Georgia"/>
                <a:cs typeface="Georgia"/>
              </a:rPr>
              <a:t>.</a:t>
            </a:r>
            <a:r>
              <a:rPr sz="2400" b="1" spc="-3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&amp;</a:t>
            </a:r>
            <a:r>
              <a:rPr sz="2400" b="1" spc="1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spc="60" dirty="0">
                <a:solidFill>
                  <a:srgbClr val="FFFF00"/>
                </a:solidFill>
                <a:latin typeface="Georgia"/>
                <a:cs typeface="Georgia"/>
              </a:rPr>
              <a:t>L</a:t>
            </a:r>
            <a:r>
              <a:rPr sz="2400" b="1" cap="small" spc="60" dirty="0">
                <a:solidFill>
                  <a:srgbClr val="FFFF00"/>
                </a:solidFill>
                <a:latin typeface="Georgia"/>
                <a:cs typeface="Georgia"/>
              </a:rPr>
              <a:t>ife</a:t>
            </a:r>
            <a:r>
              <a:rPr sz="2400" b="1" spc="-30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S</a:t>
            </a:r>
            <a:r>
              <a:rPr sz="2400" b="1" cap="small" dirty="0">
                <a:solidFill>
                  <a:srgbClr val="FFFF00"/>
                </a:solidFill>
                <a:latin typeface="Georgia"/>
                <a:cs typeface="Georgia"/>
              </a:rPr>
              <a:t>c</a:t>
            </a:r>
            <a:r>
              <a:rPr sz="2400" b="1" dirty="0">
                <a:solidFill>
                  <a:srgbClr val="FFFF00"/>
                </a:solidFill>
                <a:latin typeface="Georgia"/>
                <a:cs typeface="Georgia"/>
              </a:rPr>
              <a:t>.)</a:t>
            </a:r>
            <a:r>
              <a:rPr sz="2400" b="1" spc="5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2800" b="1" cap="small" spc="160" dirty="0">
                <a:solidFill>
                  <a:srgbClr val="FFFF00"/>
                </a:solidFill>
                <a:latin typeface="Georgia"/>
                <a:cs typeface="Georgia"/>
              </a:rPr>
              <a:t>and</a:t>
            </a:r>
            <a:r>
              <a:rPr sz="2800" b="1" spc="229" dirty="0">
                <a:solidFill>
                  <a:srgbClr val="FFFF00"/>
                </a:solidFill>
                <a:latin typeface="Georgia"/>
                <a:cs typeface="Georgia"/>
              </a:rPr>
              <a:t> </a:t>
            </a:r>
            <a:r>
              <a:rPr sz="3600" b="1" dirty="0">
                <a:solidFill>
                  <a:srgbClr val="FFFF00"/>
                </a:solidFill>
                <a:latin typeface="Georgia"/>
                <a:cs typeface="Georgia"/>
              </a:rPr>
              <a:t>B. </a:t>
            </a:r>
            <a:r>
              <a:rPr sz="3600" b="1" spc="25" dirty="0">
                <a:solidFill>
                  <a:srgbClr val="FFFF00"/>
                </a:solidFill>
                <a:latin typeface="Georgia"/>
                <a:cs typeface="Georgia"/>
              </a:rPr>
              <a:t>A.</a:t>
            </a:r>
            <a:endParaRPr sz="3600">
              <a:latin typeface="Georgia"/>
              <a:cs typeface="Georg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3175" y="566801"/>
            <a:ext cx="12167870" cy="6291580"/>
            <a:chOff x="3175" y="566801"/>
            <a:chExt cx="12167870" cy="6291580"/>
          </a:xfrm>
        </p:grpSpPr>
        <p:sp>
          <p:nvSpPr>
            <p:cNvPr id="5" name="object 5"/>
            <p:cNvSpPr/>
            <p:nvPr/>
          </p:nvSpPr>
          <p:spPr>
            <a:xfrm>
              <a:off x="15875" y="579500"/>
              <a:ext cx="3223260" cy="853440"/>
            </a:xfrm>
            <a:custGeom>
              <a:avLst/>
              <a:gdLst/>
              <a:ahLst/>
              <a:cxnLst/>
              <a:rect l="l" t="t" r="r" b="b"/>
              <a:pathLst>
                <a:path w="3223260" h="853440">
                  <a:moveTo>
                    <a:pt x="3222853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853440"/>
                  </a:lnTo>
                  <a:lnTo>
                    <a:pt x="855573" y="853440"/>
                  </a:lnTo>
                  <a:lnTo>
                    <a:pt x="3222853" y="853440"/>
                  </a:lnTo>
                  <a:lnTo>
                    <a:pt x="3222853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38754" y="579501"/>
              <a:ext cx="974725" cy="853440"/>
            </a:xfrm>
            <a:custGeom>
              <a:avLst/>
              <a:gdLst/>
              <a:ahLst/>
              <a:cxnLst/>
              <a:rect l="l" t="t" r="r" b="b"/>
              <a:pathLst>
                <a:path w="974725" h="853440">
                  <a:moveTo>
                    <a:pt x="974356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974356" y="853439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13097" y="579501"/>
              <a:ext cx="1934210" cy="853440"/>
            </a:xfrm>
            <a:custGeom>
              <a:avLst/>
              <a:gdLst/>
              <a:ahLst/>
              <a:cxnLst/>
              <a:rect l="l" t="t" r="r" b="b"/>
              <a:pathLst>
                <a:path w="1934210" h="853440">
                  <a:moveTo>
                    <a:pt x="1933702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1933702" y="853439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146800" y="579501"/>
              <a:ext cx="2204085" cy="853440"/>
            </a:xfrm>
            <a:custGeom>
              <a:avLst/>
              <a:gdLst/>
              <a:ahLst/>
              <a:cxnLst/>
              <a:rect l="l" t="t" r="r" b="b"/>
              <a:pathLst>
                <a:path w="2204084" h="853440">
                  <a:moveTo>
                    <a:pt x="2203577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2203577" y="853439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50377" y="579501"/>
              <a:ext cx="2173605" cy="853440"/>
            </a:xfrm>
            <a:custGeom>
              <a:avLst/>
              <a:gdLst/>
              <a:ahLst/>
              <a:cxnLst/>
              <a:rect l="l" t="t" r="r" b="b"/>
              <a:pathLst>
                <a:path w="2173604" h="853440">
                  <a:moveTo>
                    <a:pt x="2173604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2173604" y="853439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0523981" y="579501"/>
              <a:ext cx="1634489" cy="853440"/>
            </a:xfrm>
            <a:custGeom>
              <a:avLst/>
              <a:gdLst/>
              <a:ahLst/>
              <a:cxnLst/>
              <a:rect l="l" t="t" r="r" b="b"/>
              <a:pathLst>
                <a:path w="1634490" h="853440">
                  <a:moveTo>
                    <a:pt x="1633981" y="0"/>
                  </a:moveTo>
                  <a:lnTo>
                    <a:pt x="0" y="0"/>
                  </a:lnTo>
                  <a:lnTo>
                    <a:pt x="0" y="853439"/>
                  </a:lnTo>
                  <a:lnTo>
                    <a:pt x="1633981" y="853439"/>
                  </a:lnTo>
                  <a:lnTo>
                    <a:pt x="1633981" y="0"/>
                  </a:lnTo>
                  <a:close/>
                </a:path>
              </a:pathLst>
            </a:custGeom>
            <a:solidFill>
              <a:srgbClr val="00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5875" y="1432940"/>
              <a:ext cx="3223260" cy="2057400"/>
            </a:xfrm>
            <a:custGeom>
              <a:avLst/>
              <a:gdLst/>
              <a:ahLst/>
              <a:cxnLst/>
              <a:rect l="l" t="t" r="r" b="b"/>
              <a:pathLst>
                <a:path w="3223260" h="2057400">
                  <a:moveTo>
                    <a:pt x="3222853" y="0"/>
                  </a:moveTo>
                  <a:lnTo>
                    <a:pt x="855573" y="0"/>
                  </a:lnTo>
                  <a:lnTo>
                    <a:pt x="0" y="0"/>
                  </a:lnTo>
                  <a:lnTo>
                    <a:pt x="0" y="2057400"/>
                  </a:lnTo>
                  <a:lnTo>
                    <a:pt x="855573" y="2057400"/>
                  </a:lnTo>
                  <a:lnTo>
                    <a:pt x="855573" y="685800"/>
                  </a:lnTo>
                  <a:lnTo>
                    <a:pt x="3222853" y="685800"/>
                  </a:lnTo>
                  <a:lnTo>
                    <a:pt x="3222853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238754" y="1432940"/>
              <a:ext cx="974725" cy="2057400"/>
            </a:xfrm>
            <a:custGeom>
              <a:avLst/>
              <a:gdLst/>
              <a:ahLst/>
              <a:cxnLst/>
              <a:rect l="l" t="t" r="r" b="b"/>
              <a:pathLst>
                <a:path w="974725" h="2057400">
                  <a:moveTo>
                    <a:pt x="974356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974356" y="2057400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13097" y="1432940"/>
              <a:ext cx="1934210" cy="2057400"/>
            </a:xfrm>
            <a:custGeom>
              <a:avLst/>
              <a:gdLst/>
              <a:ahLst/>
              <a:cxnLst/>
              <a:rect l="l" t="t" r="r" b="b"/>
              <a:pathLst>
                <a:path w="1934210" h="2057400">
                  <a:moveTo>
                    <a:pt x="1933702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1933702" y="2057400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146800" y="1432940"/>
              <a:ext cx="2204085" cy="2057400"/>
            </a:xfrm>
            <a:custGeom>
              <a:avLst/>
              <a:gdLst/>
              <a:ahLst/>
              <a:cxnLst/>
              <a:rect l="l" t="t" r="r" b="b"/>
              <a:pathLst>
                <a:path w="2204084" h="2057400">
                  <a:moveTo>
                    <a:pt x="2203577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203577" y="2057400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8350377" y="1432940"/>
              <a:ext cx="2173605" cy="2057400"/>
            </a:xfrm>
            <a:custGeom>
              <a:avLst/>
              <a:gdLst/>
              <a:ahLst/>
              <a:cxnLst/>
              <a:rect l="l" t="t" r="r" b="b"/>
              <a:pathLst>
                <a:path w="2173604" h="2057400">
                  <a:moveTo>
                    <a:pt x="2173604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173604" y="2057400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875" y="1432940"/>
              <a:ext cx="12142470" cy="4114800"/>
            </a:xfrm>
            <a:custGeom>
              <a:avLst/>
              <a:gdLst/>
              <a:ahLst/>
              <a:cxnLst/>
              <a:rect l="l" t="t" r="r" b="b"/>
              <a:pathLst>
                <a:path w="12142470" h="4114800">
                  <a:moveTo>
                    <a:pt x="3222853" y="2057412"/>
                  </a:moveTo>
                  <a:lnTo>
                    <a:pt x="855573" y="2057412"/>
                  </a:lnTo>
                  <a:lnTo>
                    <a:pt x="0" y="2057400"/>
                  </a:lnTo>
                  <a:lnTo>
                    <a:pt x="0" y="4114800"/>
                  </a:lnTo>
                  <a:lnTo>
                    <a:pt x="855573" y="4114800"/>
                  </a:lnTo>
                  <a:lnTo>
                    <a:pt x="855573" y="2743200"/>
                  </a:lnTo>
                  <a:lnTo>
                    <a:pt x="3222853" y="2743200"/>
                  </a:lnTo>
                  <a:lnTo>
                    <a:pt x="3222853" y="2057412"/>
                  </a:lnTo>
                  <a:close/>
                </a:path>
                <a:path w="12142470" h="4114800">
                  <a:moveTo>
                    <a:pt x="3222853" y="685800"/>
                  </a:moveTo>
                  <a:lnTo>
                    <a:pt x="855573" y="685800"/>
                  </a:lnTo>
                  <a:lnTo>
                    <a:pt x="855573" y="1371600"/>
                  </a:lnTo>
                  <a:lnTo>
                    <a:pt x="855573" y="2057400"/>
                  </a:lnTo>
                  <a:lnTo>
                    <a:pt x="3222853" y="2057400"/>
                  </a:lnTo>
                  <a:lnTo>
                    <a:pt x="3222853" y="1371600"/>
                  </a:lnTo>
                  <a:lnTo>
                    <a:pt x="3222853" y="685800"/>
                  </a:lnTo>
                  <a:close/>
                </a:path>
                <a:path w="12142470" h="4114800">
                  <a:moveTo>
                    <a:pt x="12142076" y="0"/>
                  </a:moveTo>
                  <a:lnTo>
                    <a:pt x="10508107" y="0"/>
                  </a:lnTo>
                  <a:lnTo>
                    <a:pt x="10508107" y="2057400"/>
                  </a:lnTo>
                  <a:lnTo>
                    <a:pt x="12142076" y="2057400"/>
                  </a:lnTo>
                  <a:lnTo>
                    <a:pt x="12142076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238754" y="3490340"/>
              <a:ext cx="974725" cy="2057400"/>
            </a:xfrm>
            <a:custGeom>
              <a:avLst/>
              <a:gdLst/>
              <a:ahLst/>
              <a:cxnLst/>
              <a:rect l="l" t="t" r="r" b="b"/>
              <a:pathLst>
                <a:path w="974725" h="2057400">
                  <a:moveTo>
                    <a:pt x="974356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974356" y="2057400"/>
                  </a:lnTo>
                  <a:lnTo>
                    <a:pt x="974356" y="0"/>
                  </a:lnTo>
                  <a:close/>
                </a:path>
              </a:pathLst>
            </a:custGeom>
            <a:solidFill>
              <a:srgbClr val="FFE3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13097" y="3490340"/>
              <a:ext cx="1934210" cy="2057400"/>
            </a:xfrm>
            <a:custGeom>
              <a:avLst/>
              <a:gdLst/>
              <a:ahLst/>
              <a:cxnLst/>
              <a:rect l="l" t="t" r="r" b="b"/>
              <a:pathLst>
                <a:path w="1934210" h="2057400">
                  <a:moveTo>
                    <a:pt x="1933702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1933702" y="2057400"/>
                  </a:lnTo>
                  <a:lnTo>
                    <a:pt x="1933702" y="0"/>
                  </a:lnTo>
                  <a:close/>
                </a:path>
              </a:pathLst>
            </a:custGeom>
            <a:solidFill>
              <a:srgbClr val="CC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146800" y="3490340"/>
              <a:ext cx="2204085" cy="2057400"/>
            </a:xfrm>
            <a:custGeom>
              <a:avLst/>
              <a:gdLst/>
              <a:ahLst/>
              <a:cxnLst/>
              <a:rect l="l" t="t" r="r" b="b"/>
              <a:pathLst>
                <a:path w="2204084" h="2057400">
                  <a:moveTo>
                    <a:pt x="2203577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203577" y="2057400"/>
                  </a:lnTo>
                  <a:lnTo>
                    <a:pt x="2203577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350377" y="3490340"/>
              <a:ext cx="2173605" cy="2057400"/>
            </a:xfrm>
            <a:custGeom>
              <a:avLst/>
              <a:gdLst/>
              <a:ahLst/>
              <a:cxnLst/>
              <a:rect l="l" t="t" r="r" b="b"/>
              <a:pathLst>
                <a:path w="2173604" h="2057400">
                  <a:moveTo>
                    <a:pt x="2173604" y="0"/>
                  </a:moveTo>
                  <a:lnTo>
                    <a:pt x="0" y="0"/>
                  </a:lnTo>
                  <a:lnTo>
                    <a:pt x="0" y="2057400"/>
                  </a:lnTo>
                  <a:lnTo>
                    <a:pt x="2173604" y="2057400"/>
                  </a:lnTo>
                  <a:lnTo>
                    <a:pt x="2173604" y="0"/>
                  </a:lnTo>
                  <a:close/>
                </a:path>
              </a:pathLst>
            </a:custGeom>
            <a:solidFill>
              <a:srgbClr val="D2FD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71448" y="3490340"/>
              <a:ext cx="11287125" cy="2057400"/>
            </a:xfrm>
            <a:custGeom>
              <a:avLst/>
              <a:gdLst/>
              <a:ahLst/>
              <a:cxnLst/>
              <a:rect l="l" t="t" r="r" b="b"/>
              <a:pathLst>
                <a:path w="11287125" h="2057400">
                  <a:moveTo>
                    <a:pt x="2367280" y="685800"/>
                  </a:moveTo>
                  <a:lnTo>
                    <a:pt x="0" y="685800"/>
                  </a:lnTo>
                  <a:lnTo>
                    <a:pt x="0" y="1371600"/>
                  </a:lnTo>
                  <a:lnTo>
                    <a:pt x="0" y="2057400"/>
                  </a:lnTo>
                  <a:lnTo>
                    <a:pt x="2367280" y="2057400"/>
                  </a:lnTo>
                  <a:lnTo>
                    <a:pt x="2367280" y="1371600"/>
                  </a:lnTo>
                  <a:lnTo>
                    <a:pt x="2367280" y="685800"/>
                  </a:lnTo>
                  <a:close/>
                </a:path>
                <a:path w="11287125" h="2057400">
                  <a:moveTo>
                    <a:pt x="11286503" y="0"/>
                  </a:moveTo>
                  <a:lnTo>
                    <a:pt x="9652533" y="0"/>
                  </a:lnTo>
                  <a:lnTo>
                    <a:pt x="9652533" y="2057400"/>
                  </a:lnTo>
                  <a:lnTo>
                    <a:pt x="11286503" y="2057400"/>
                  </a:lnTo>
                  <a:lnTo>
                    <a:pt x="11286503" y="0"/>
                  </a:lnTo>
                  <a:close/>
                </a:path>
              </a:pathLst>
            </a:custGeom>
            <a:solidFill>
              <a:srgbClr val="F1F89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875" y="5547677"/>
              <a:ext cx="12142470" cy="1310640"/>
            </a:xfrm>
            <a:custGeom>
              <a:avLst/>
              <a:gdLst/>
              <a:ahLst/>
              <a:cxnLst/>
              <a:rect l="l" t="t" r="r" b="b"/>
              <a:pathLst>
                <a:path w="12142470" h="1310640">
                  <a:moveTo>
                    <a:pt x="12142076" y="0"/>
                  </a:moveTo>
                  <a:lnTo>
                    <a:pt x="10508107" y="0"/>
                  </a:lnTo>
                  <a:lnTo>
                    <a:pt x="0" y="0"/>
                  </a:lnTo>
                  <a:lnTo>
                    <a:pt x="0" y="1310322"/>
                  </a:lnTo>
                  <a:lnTo>
                    <a:pt x="10508107" y="1310322"/>
                  </a:lnTo>
                  <a:lnTo>
                    <a:pt x="12142076" y="1310322"/>
                  </a:lnTo>
                  <a:lnTo>
                    <a:pt x="12142076" y="0"/>
                  </a:lnTo>
                  <a:close/>
                </a:path>
              </a:pathLst>
            </a:custGeom>
            <a:solidFill>
              <a:srgbClr val="A9FD6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71448" y="573151"/>
              <a:ext cx="7479030" cy="4980940"/>
            </a:xfrm>
            <a:custGeom>
              <a:avLst/>
              <a:gdLst/>
              <a:ahLst/>
              <a:cxnLst/>
              <a:rect l="l" t="t" r="r" b="b"/>
              <a:pathLst>
                <a:path w="7479030" h="4980940">
                  <a:moveTo>
                    <a:pt x="0" y="0"/>
                  </a:moveTo>
                  <a:lnTo>
                    <a:pt x="0" y="4980940"/>
                  </a:lnTo>
                </a:path>
                <a:path w="7479030" h="4980940">
                  <a:moveTo>
                    <a:pt x="2367305" y="0"/>
                  </a:moveTo>
                  <a:lnTo>
                    <a:pt x="2367305" y="4980940"/>
                  </a:lnTo>
                </a:path>
                <a:path w="7479030" h="4980940">
                  <a:moveTo>
                    <a:pt x="3341649" y="0"/>
                  </a:moveTo>
                  <a:lnTo>
                    <a:pt x="3341649" y="4980940"/>
                  </a:lnTo>
                </a:path>
                <a:path w="7479030" h="4980940">
                  <a:moveTo>
                    <a:pt x="5275351" y="0"/>
                  </a:moveTo>
                  <a:lnTo>
                    <a:pt x="5275351" y="4980940"/>
                  </a:lnTo>
                </a:path>
                <a:path w="7479030" h="4980940">
                  <a:moveTo>
                    <a:pt x="7478928" y="0"/>
                  </a:moveTo>
                  <a:lnTo>
                    <a:pt x="7478928" y="498094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517631" y="573151"/>
              <a:ext cx="12700" cy="6285230"/>
            </a:xfrm>
            <a:custGeom>
              <a:avLst/>
              <a:gdLst/>
              <a:ahLst/>
              <a:cxnLst/>
              <a:rect l="l" t="t" r="r" b="b"/>
              <a:pathLst>
                <a:path w="12700" h="6285230">
                  <a:moveTo>
                    <a:pt x="12700" y="0"/>
                  </a:moveTo>
                  <a:lnTo>
                    <a:pt x="0" y="0"/>
                  </a:lnTo>
                  <a:lnTo>
                    <a:pt x="0" y="6284845"/>
                  </a:lnTo>
                  <a:lnTo>
                    <a:pt x="12700" y="6284845"/>
                  </a:lnTo>
                  <a:lnTo>
                    <a:pt x="127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525" y="1432940"/>
              <a:ext cx="12155170" cy="4114800"/>
            </a:xfrm>
            <a:custGeom>
              <a:avLst/>
              <a:gdLst/>
              <a:ahLst/>
              <a:cxnLst/>
              <a:rect l="l" t="t" r="r" b="b"/>
              <a:pathLst>
                <a:path w="12155170" h="4114800">
                  <a:moveTo>
                    <a:pt x="0" y="0"/>
                  </a:moveTo>
                  <a:lnTo>
                    <a:pt x="12154789" y="0"/>
                  </a:lnTo>
                </a:path>
                <a:path w="12155170" h="4114800">
                  <a:moveTo>
                    <a:pt x="855573" y="685800"/>
                  </a:moveTo>
                  <a:lnTo>
                    <a:pt x="3235579" y="685800"/>
                  </a:lnTo>
                </a:path>
                <a:path w="12155170" h="4114800">
                  <a:moveTo>
                    <a:pt x="855573" y="1371600"/>
                  </a:moveTo>
                  <a:lnTo>
                    <a:pt x="3235579" y="1371600"/>
                  </a:lnTo>
                </a:path>
                <a:path w="12155170" h="4114800">
                  <a:moveTo>
                    <a:pt x="0" y="2057400"/>
                  </a:moveTo>
                  <a:lnTo>
                    <a:pt x="12154789" y="2057400"/>
                  </a:lnTo>
                </a:path>
                <a:path w="12155170" h="4114800">
                  <a:moveTo>
                    <a:pt x="855573" y="2743200"/>
                  </a:moveTo>
                  <a:lnTo>
                    <a:pt x="3235579" y="2743200"/>
                  </a:lnTo>
                </a:path>
                <a:path w="12155170" h="4114800">
                  <a:moveTo>
                    <a:pt x="855573" y="3429000"/>
                  </a:moveTo>
                  <a:lnTo>
                    <a:pt x="3235579" y="3429000"/>
                  </a:lnTo>
                </a:path>
                <a:path w="12155170" h="4114800">
                  <a:moveTo>
                    <a:pt x="0" y="4114800"/>
                  </a:moveTo>
                  <a:lnTo>
                    <a:pt x="12154789" y="4114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25" y="573150"/>
              <a:ext cx="12155170" cy="6285230"/>
            </a:xfrm>
            <a:custGeom>
              <a:avLst/>
              <a:gdLst/>
              <a:ahLst/>
              <a:cxnLst/>
              <a:rect l="l" t="t" r="r" b="b"/>
              <a:pathLst>
                <a:path w="12155170" h="6285230">
                  <a:moveTo>
                    <a:pt x="12700" y="0"/>
                  </a:moveTo>
                  <a:lnTo>
                    <a:pt x="0" y="0"/>
                  </a:lnTo>
                  <a:lnTo>
                    <a:pt x="0" y="6284849"/>
                  </a:lnTo>
                  <a:lnTo>
                    <a:pt x="12700" y="6284849"/>
                  </a:lnTo>
                  <a:lnTo>
                    <a:pt x="12700" y="0"/>
                  </a:lnTo>
                  <a:close/>
                </a:path>
                <a:path w="12155170" h="6285230">
                  <a:moveTo>
                    <a:pt x="12154789" y="0"/>
                  </a:moveTo>
                  <a:lnTo>
                    <a:pt x="12142089" y="0"/>
                  </a:lnTo>
                  <a:lnTo>
                    <a:pt x="12142089" y="6284849"/>
                  </a:lnTo>
                  <a:lnTo>
                    <a:pt x="12154789" y="6284849"/>
                  </a:lnTo>
                  <a:lnTo>
                    <a:pt x="121547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525" y="579501"/>
              <a:ext cx="12155170" cy="0"/>
            </a:xfrm>
            <a:custGeom>
              <a:avLst/>
              <a:gdLst/>
              <a:ahLst/>
              <a:cxnLst/>
              <a:rect l="l" t="t" r="r" b="b"/>
              <a:pathLst>
                <a:path w="12155170">
                  <a:moveTo>
                    <a:pt x="0" y="0"/>
                  </a:moveTo>
                  <a:lnTo>
                    <a:pt x="12154789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33324" y="743839"/>
            <a:ext cx="8191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spc="-20" dirty="0">
                <a:latin typeface="Times New Roman"/>
                <a:cs typeface="Times New Roman"/>
              </a:rPr>
              <a:t>Sem.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282446" y="542670"/>
            <a:ext cx="1544955" cy="885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DSC(</a:t>
            </a:r>
            <a:r>
              <a:rPr sz="2800" b="1" spc="-10" dirty="0">
                <a:latin typeface="Times New Roman"/>
                <a:cs typeface="Times New Roman"/>
              </a:rPr>
              <a:t>4C</a:t>
            </a:r>
            <a:r>
              <a:rPr sz="3200" b="1" spc="-10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  <a:spcBef>
                <a:spcPts val="40"/>
              </a:spcBef>
            </a:pPr>
            <a:r>
              <a:rPr sz="2400" b="1" spc="-10" dirty="0">
                <a:latin typeface="Times New Roman"/>
                <a:cs typeface="Times New Roman"/>
              </a:rPr>
              <a:t>A/B/C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367532" y="760603"/>
            <a:ext cx="7162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5" dirty="0">
                <a:latin typeface="Times New Roman"/>
                <a:cs typeface="Times New Roman"/>
              </a:rPr>
              <a:t>DSE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488941" y="725551"/>
            <a:ext cx="358647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945005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GE(4C)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AEC(2C)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579611" y="585342"/>
            <a:ext cx="1716405" cy="812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3340"/>
              </a:lnSpc>
              <a:spcBef>
                <a:spcPts val="95"/>
              </a:spcBef>
            </a:pPr>
            <a:r>
              <a:rPr sz="2800" b="1" spc="-130" dirty="0">
                <a:latin typeface="Times New Roman"/>
                <a:cs typeface="Times New Roman"/>
              </a:rPr>
              <a:t>VAC</a:t>
            </a:r>
            <a:r>
              <a:rPr sz="2800" b="1" spc="-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/</a:t>
            </a:r>
            <a:r>
              <a:rPr sz="2800" b="1" spc="-25" dirty="0">
                <a:latin typeface="Times New Roman"/>
                <a:cs typeface="Times New Roman"/>
              </a:rPr>
              <a:t> SEC</a:t>
            </a:r>
            <a:endParaRPr sz="2800">
              <a:latin typeface="Times New Roman"/>
              <a:cs typeface="Times New Roman"/>
            </a:endParaRPr>
          </a:p>
          <a:p>
            <a:pPr algn="ctr">
              <a:lnSpc>
                <a:spcPts val="2860"/>
              </a:lnSpc>
            </a:pPr>
            <a:r>
              <a:rPr sz="2400" b="1" spc="-20" dirty="0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718418" y="725551"/>
            <a:ext cx="130746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31875" y="1554860"/>
            <a:ext cx="22459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19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-155" dirty="0">
                <a:latin typeface="Times New Roman"/>
                <a:cs typeface="Times New Roman"/>
              </a:rPr>
              <a:t> </a:t>
            </a:r>
            <a:r>
              <a:rPr sz="3000" b="1" spc="-15" dirty="0">
                <a:latin typeface="Times New Roman"/>
                <a:cs typeface="Times New Roman"/>
              </a:rPr>
              <a:t>1-</a:t>
            </a:r>
            <a:r>
              <a:rPr sz="3000" b="1" spc="-20" dirty="0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526282" y="2281808"/>
            <a:ext cx="40132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25" dirty="0">
                <a:latin typeface="Times New Roman"/>
                <a:cs typeface="Times New Roman"/>
              </a:rPr>
              <a:t>XX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365497" y="1521027"/>
            <a:ext cx="1631950" cy="184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2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GE-</a:t>
            </a:r>
            <a:r>
              <a:rPr sz="3200" b="1" spc="-25" dirty="0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marL="73025" algn="ctr">
              <a:lnSpc>
                <a:spcPts val="2860"/>
              </a:lnSpc>
            </a:pPr>
            <a:r>
              <a:rPr sz="2400" b="1" spc="-20" dirty="0">
                <a:latin typeface="Times New Roman"/>
                <a:cs typeface="Times New Roman"/>
              </a:rPr>
              <a:t>(4C)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ts val="3760"/>
              </a:lnSpc>
              <a:spcBef>
                <a:spcPts val="220"/>
              </a:spcBef>
            </a:pPr>
            <a:r>
              <a:rPr sz="3200" b="1" dirty="0">
                <a:latin typeface="Times New Roman"/>
                <a:cs typeface="Times New Roman"/>
              </a:rPr>
              <a:t>From</a:t>
            </a:r>
            <a:r>
              <a:rPr sz="3200" b="1" spc="-8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the </a:t>
            </a:r>
            <a:r>
              <a:rPr sz="3200" b="1" spc="-20" dirty="0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304026" y="1612468"/>
            <a:ext cx="1890395" cy="1667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3810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AEC-</a:t>
            </a:r>
            <a:r>
              <a:rPr sz="3200" b="1" spc="-25" dirty="0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29"/>
              </a:lnSpc>
            </a:pPr>
            <a:r>
              <a:rPr sz="2800" b="1" spc="-20" dirty="0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marL="12700" marR="5080" indent="-2540" algn="ctr">
              <a:lnSpc>
                <a:spcPts val="2820"/>
              </a:lnSpc>
              <a:spcBef>
                <a:spcPts val="220"/>
              </a:spcBef>
            </a:pPr>
            <a:r>
              <a:rPr sz="2400" b="1" dirty="0">
                <a:latin typeface="Times New Roman"/>
                <a:cs typeface="Times New Roman"/>
              </a:rPr>
              <a:t>From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Pool </a:t>
            </a:r>
            <a:r>
              <a:rPr sz="2400" b="1" spc="-10" dirty="0">
                <a:latin typeface="Times New Roman"/>
                <a:cs typeface="Times New Roman"/>
              </a:rPr>
              <a:t>(Evs/Eng/Hin)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8622283" y="1521027"/>
            <a:ext cx="1630045" cy="1845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3820"/>
              </a:lnSpc>
              <a:spcBef>
                <a:spcPts val="105"/>
              </a:spcBef>
            </a:pPr>
            <a:r>
              <a:rPr sz="3200" b="1" spc="-110" dirty="0">
                <a:latin typeface="Times New Roman"/>
                <a:cs typeface="Times New Roman"/>
              </a:rPr>
              <a:t>VAC-</a:t>
            </a:r>
            <a:r>
              <a:rPr sz="3200" b="1" spc="-25" dirty="0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marL="1270" algn="ctr">
              <a:lnSpc>
                <a:spcPts val="2860"/>
              </a:lnSpc>
            </a:pPr>
            <a:r>
              <a:rPr sz="2400" b="1" spc="-20" dirty="0">
                <a:latin typeface="Times New Roman"/>
                <a:cs typeface="Times New Roman"/>
              </a:rPr>
              <a:t>(2C)</a:t>
            </a:r>
            <a:endParaRPr sz="2400">
              <a:latin typeface="Times New Roman"/>
              <a:cs typeface="Times New Roman"/>
            </a:endParaRPr>
          </a:p>
          <a:p>
            <a:pPr marL="12065" marR="5080" algn="ctr">
              <a:lnSpc>
                <a:spcPts val="3760"/>
              </a:lnSpc>
              <a:spcBef>
                <a:spcPts val="220"/>
              </a:spcBef>
            </a:pPr>
            <a:r>
              <a:rPr sz="3200" b="1" dirty="0">
                <a:latin typeface="Times New Roman"/>
                <a:cs typeface="Times New Roman"/>
              </a:rPr>
              <a:t>From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the </a:t>
            </a:r>
            <a:r>
              <a:rPr sz="3200" b="1" spc="-20" dirty="0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0687939" y="1905380"/>
            <a:ext cx="1307465" cy="10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32028" y="2115692"/>
            <a:ext cx="28549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01345" algn="l"/>
              </a:tabLst>
            </a:pPr>
            <a:r>
              <a:rPr sz="4000" b="1" spc="-50" dirty="0">
                <a:latin typeface="Times New Roman"/>
                <a:cs typeface="Times New Roman"/>
              </a:rPr>
              <a:t>I</a:t>
            </a:r>
            <a:r>
              <a:rPr sz="4000" b="1" dirty="0">
                <a:latin typeface="Times New Roman"/>
                <a:cs typeface="Times New Roman"/>
              </a:rPr>
              <a:t>	</a:t>
            </a: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3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B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spc="-10" dirty="0">
                <a:latin typeface="Times New Roman"/>
                <a:cs typeface="Times New Roman"/>
              </a:rPr>
              <a:t>1-</a:t>
            </a:r>
            <a:r>
              <a:rPr sz="3000" b="1" spc="-20" dirty="0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12063" y="2926537"/>
            <a:ext cx="228600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25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C</a:t>
            </a:r>
            <a:r>
              <a:rPr sz="3000" b="1" spc="10" dirty="0">
                <a:latin typeface="Times New Roman"/>
                <a:cs typeface="Times New Roman"/>
              </a:rPr>
              <a:t> </a:t>
            </a:r>
            <a:r>
              <a:rPr sz="3000" b="1" spc="-20" dirty="0">
                <a:latin typeface="Times New Roman"/>
                <a:cs typeface="Times New Roman"/>
              </a:rPr>
              <a:t>1-(4C)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931875" y="3612642"/>
            <a:ext cx="224599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19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A</a:t>
            </a:r>
            <a:r>
              <a:rPr sz="3000" b="1" spc="-155" dirty="0">
                <a:latin typeface="Times New Roman"/>
                <a:cs typeface="Times New Roman"/>
              </a:rPr>
              <a:t> </a:t>
            </a:r>
            <a:r>
              <a:rPr sz="3000" b="1" spc="-15" dirty="0">
                <a:latin typeface="Times New Roman"/>
                <a:cs typeface="Times New Roman"/>
              </a:rPr>
              <a:t>2-</a:t>
            </a:r>
            <a:r>
              <a:rPr sz="3000" b="1" spc="-20" dirty="0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526282" y="4339844"/>
            <a:ext cx="40132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spc="-25" dirty="0">
                <a:latin typeface="Times New Roman"/>
                <a:cs typeface="Times New Roman"/>
              </a:rPr>
              <a:t>XX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14265" y="3548634"/>
            <a:ext cx="1632585" cy="190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91440" algn="ctr">
              <a:lnSpc>
                <a:spcPts val="3815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GE-</a:t>
            </a:r>
            <a:r>
              <a:rPr sz="3200" b="1" spc="-25" dirty="0">
                <a:latin typeface="Times New Roman"/>
                <a:cs typeface="Times New Roman"/>
              </a:rPr>
              <a:t>02</a:t>
            </a:r>
            <a:endParaRPr sz="3200">
              <a:latin typeface="Times New Roman"/>
              <a:cs typeface="Times New Roman"/>
            </a:endParaRPr>
          </a:p>
          <a:p>
            <a:pPr marR="92075" algn="ctr">
              <a:lnSpc>
                <a:spcPts val="3335"/>
              </a:lnSpc>
            </a:pPr>
            <a:r>
              <a:rPr sz="2800" b="1" spc="-20" dirty="0">
                <a:latin typeface="Times New Roman"/>
                <a:cs typeface="Times New Roman"/>
              </a:rPr>
              <a:t>(4C)</a:t>
            </a:r>
            <a:endParaRPr sz="2800">
              <a:latin typeface="Times New Roman"/>
              <a:cs typeface="Times New Roman"/>
            </a:endParaRPr>
          </a:p>
          <a:p>
            <a:pPr marL="381000" marR="5080" indent="-368935">
              <a:lnSpc>
                <a:spcPts val="3760"/>
              </a:lnSpc>
              <a:spcBef>
                <a:spcPts val="229"/>
              </a:spcBef>
            </a:pPr>
            <a:r>
              <a:rPr sz="3200" b="1" dirty="0">
                <a:latin typeface="Times New Roman"/>
                <a:cs typeface="Times New Roman"/>
              </a:rPr>
              <a:t>From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the </a:t>
            </a:r>
            <a:r>
              <a:rPr sz="3200" b="1" spc="-20" dirty="0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304026" y="3670553"/>
            <a:ext cx="1890395" cy="166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3815"/>
              </a:lnSpc>
              <a:spcBef>
                <a:spcPts val="100"/>
              </a:spcBef>
            </a:pPr>
            <a:r>
              <a:rPr sz="3200" b="1" dirty="0">
                <a:latin typeface="Times New Roman"/>
                <a:cs typeface="Times New Roman"/>
              </a:rPr>
              <a:t>AEC-</a:t>
            </a:r>
            <a:r>
              <a:rPr sz="3200" b="1" spc="-25" dirty="0">
                <a:latin typeface="Times New Roman"/>
                <a:cs typeface="Times New Roman"/>
              </a:rPr>
              <a:t>02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35"/>
              </a:lnSpc>
            </a:pPr>
            <a:r>
              <a:rPr sz="2800" b="1" spc="-20" dirty="0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marL="12065" marR="5080" indent="-2540" algn="ctr">
              <a:lnSpc>
                <a:spcPts val="2820"/>
              </a:lnSpc>
              <a:spcBef>
                <a:spcPts val="225"/>
              </a:spcBef>
            </a:pPr>
            <a:r>
              <a:rPr sz="2400" b="1" dirty="0">
                <a:latin typeface="Times New Roman"/>
                <a:cs typeface="Times New Roman"/>
              </a:rPr>
              <a:t>From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the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Pool </a:t>
            </a:r>
            <a:r>
              <a:rPr sz="2400" b="1" spc="-10" dirty="0">
                <a:latin typeface="Times New Roman"/>
                <a:cs typeface="Times New Roman"/>
              </a:rPr>
              <a:t>(Evs/Eng/Hin)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622283" y="3548634"/>
            <a:ext cx="1630045" cy="190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3815"/>
              </a:lnSpc>
              <a:spcBef>
                <a:spcPts val="105"/>
              </a:spcBef>
            </a:pPr>
            <a:r>
              <a:rPr sz="3200" b="1" spc="-10" dirty="0">
                <a:latin typeface="Times New Roman"/>
                <a:cs typeface="Times New Roman"/>
              </a:rPr>
              <a:t>SEC-</a:t>
            </a:r>
            <a:r>
              <a:rPr sz="3200" b="1" spc="-25" dirty="0">
                <a:latin typeface="Times New Roman"/>
                <a:cs typeface="Times New Roman"/>
              </a:rPr>
              <a:t>01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3335"/>
              </a:lnSpc>
            </a:pPr>
            <a:r>
              <a:rPr sz="2800" b="1" spc="-20" dirty="0">
                <a:latin typeface="Times New Roman"/>
                <a:cs typeface="Times New Roman"/>
              </a:rPr>
              <a:t>(2C)</a:t>
            </a:r>
            <a:endParaRPr sz="2800">
              <a:latin typeface="Times New Roman"/>
              <a:cs typeface="Times New Roman"/>
            </a:endParaRPr>
          </a:p>
          <a:p>
            <a:pPr marL="12065" marR="5080" algn="ctr">
              <a:lnSpc>
                <a:spcPts val="3760"/>
              </a:lnSpc>
              <a:spcBef>
                <a:spcPts val="229"/>
              </a:spcBef>
            </a:pPr>
            <a:r>
              <a:rPr sz="3200" b="1" dirty="0">
                <a:latin typeface="Times New Roman"/>
                <a:cs typeface="Times New Roman"/>
              </a:rPr>
              <a:t>From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the </a:t>
            </a:r>
            <a:r>
              <a:rPr sz="3200" b="1" spc="-20" dirty="0">
                <a:latin typeface="Times New Roman"/>
                <a:cs typeface="Times New Roman"/>
              </a:rPr>
              <a:t>Pool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687939" y="3963111"/>
            <a:ext cx="1307465" cy="1064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3600" b="1" spc="-25" dirty="0">
                <a:latin typeface="Times New Roman"/>
                <a:cs typeface="Times New Roman"/>
              </a:rPr>
              <a:t>20</a:t>
            </a:r>
            <a:endParaRPr sz="36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5"/>
              </a:spcBef>
            </a:pPr>
            <a:r>
              <a:rPr sz="3200" b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32968" y="4299915"/>
            <a:ext cx="2954655" cy="4832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804"/>
              </a:lnSpc>
              <a:tabLst>
                <a:tab pos="700405" algn="l"/>
              </a:tabLst>
            </a:pPr>
            <a:r>
              <a:rPr sz="4000" b="1" spc="-25" dirty="0">
                <a:latin typeface="Times New Roman"/>
                <a:cs typeface="Times New Roman"/>
              </a:rPr>
              <a:t>II</a:t>
            </a:r>
            <a:r>
              <a:rPr sz="4000" b="1" dirty="0">
                <a:latin typeface="Times New Roman"/>
                <a:cs typeface="Times New Roman"/>
              </a:rPr>
              <a:t>	</a:t>
            </a: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4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B</a:t>
            </a:r>
            <a:r>
              <a:rPr sz="3000" b="1" spc="10" dirty="0">
                <a:latin typeface="Times New Roman"/>
                <a:cs typeface="Times New Roman"/>
              </a:rPr>
              <a:t> </a:t>
            </a:r>
            <a:r>
              <a:rPr sz="3000" b="1" spc="-10" dirty="0">
                <a:latin typeface="Times New Roman"/>
                <a:cs typeface="Times New Roman"/>
              </a:rPr>
              <a:t>2-</a:t>
            </a:r>
            <a:r>
              <a:rPr sz="3000" b="1" spc="-20" dirty="0">
                <a:latin typeface="Times New Roman"/>
                <a:cs typeface="Times New Roman"/>
              </a:rPr>
              <a:t>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912063" y="4984496"/>
            <a:ext cx="2286635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Times New Roman"/>
                <a:cs typeface="Times New Roman"/>
              </a:rPr>
              <a:t>DSC</a:t>
            </a:r>
            <a:r>
              <a:rPr sz="3000" b="1" spc="-30" dirty="0">
                <a:latin typeface="Times New Roman"/>
                <a:cs typeface="Times New Roman"/>
              </a:rPr>
              <a:t> </a:t>
            </a:r>
            <a:r>
              <a:rPr sz="3000" b="1" dirty="0">
                <a:latin typeface="Times New Roman"/>
                <a:cs typeface="Times New Roman"/>
              </a:rPr>
              <a:t>C</a:t>
            </a:r>
            <a:r>
              <a:rPr sz="3000" b="1" spc="15" dirty="0">
                <a:latin typeface="Times New Roman"/>
                <a:cs typeface="Times New Roman"/>
              </a:rPr>
              <a:t> </a:t>
            </a:r>
            <a:r>
              <a:rPr sz="3000" b="1" spc="-20" dirty="0">
                <a:latin typeface="Times New Roman"/>
                <a:cs typeface="Times New Roman"/>
              </a:rPr>
              <a:t>2-(4C)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86029" y="5545632"/>
            <a:ext cx="10167620" cy="1349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520" marR="90805" algn="ctr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latin typeface="Times New Roman"/>
                <a:cs typeface="Times New Roman"/>
              </a:rPr>
              <a:t>Students</a:t>
            </a:r>
            <a:r>
              <a:rPr sz="3200" b="1" i="1" spc="-4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on</a:t>
            </a:r>
            <a:r>
              <a:rPr sz="3200" b="1" i="1" spc="-2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exit</a:t>
            </a:r>
            <a:r>
              <a:rPr sz="3200" b="1" i="1" spc="-2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shall</a:t>
            </a:r>
            <a:r>
              <a:rPr sz="3200" b="1" i="1" spc="-2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be</a:t>
            </a:r>
            <a:r>
              <a:rPr sz="3200" b="1" i="1" spc="-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awarded</a:t>
            </a:r>
            <a:r>
              <a:rPr sz="3200" b="1" i="1" spc="-2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undergraduate</a:t>
            </a:r>
            <a:r>
              <a:rPr sz="3200" b="1" i="1" spc="-50" dirty="0">
                <a:latin typeface="Times New Roman"/>
                <a:cs typeface="Times New Roman"/>
              </a:rPr>
              <a:t> </a:t>
            </a:r>
            <a:r>
              <a:rPr sz="3200" b="1" i="1" spc="-10" dirty="0">
                <a:latin typeface="Times New Roman"/>
                <a:cs typeface="Times New Roman"/>
              </a:rPr>
              <a:t>certificate </a:t>
            </a:r>
            <a:r>
              <a:rPr sz="3200" b="1" i="1" dirty="0">
                <a:latin typeface="Times New Roman"/>
                <a:cs typeface="Times New Roman"/>
              </a:rPr>
              <a:t>after</a:t>
            </a:r>
            <a:r>
              <a:rPr sz="3200" b="1" i="1" spc="-6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securing</a:t>
            </a:r>
            <a:r>
              <a:rPr sz="3200" b="1" i="1" spc="-30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requisite</a:t>
            </a:r>
            <a:r>
              <a:rPr sz="3200" b="1" i="1" spc="-25" dirty="0">
                <a:latin typeface="Times New Roman"/>
                <a:cs typeface="Times New Roman"/>
              </a:rPr>
              <a:t> </a:t>
            </a:r>
            <a:r>
              <a:rPr sz="3200" b="1" i="1" dirty="0">
                <a:latin typeface="Times New Roman"/>
                <a:cs typeface="Times New Roman"/>
              </a:rPr>
              <a:t>44</a:t>
            </a:r>
            <a:r>
              <a:rPr sz="3200" b="1" i="1" spc="-50" dirty="0">
                <a:latin typeface="Times New Roman"/>
                <a:cs typeface="Times New Roman"/>
              </a:rPr>
              <a:t> </a:t>
            </a:r>
            <a:r>
              <a:rPr sz="3200" b="1" i="1" spc="-10" dirty="0">
                <a:latin typeface="Times New Roman"/>
                <a:cs typeface="Times New Roman"/>
              </a:rPr>
              <a:t>credits</a:t>
            </a:r>
            <a:endParaRPr sz="3200">
              <a:latin typeface="Times New Roman"/>
              <a:cs typeface="Times New Roman"/>
            </a:endParaRPr>
          </a:p>
          <a:p>
            <a:pPr algn="ctr">
              <a:lnSpc>
                <a:spcPts val="2735"/>
              </a:lnSpc>
            </a:pP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[Extra</a:t>
            </a:r>
            <a:r>
              <a:rPr sz="2300" b="1" i="1" spc="-4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4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credits</a:t>
            </a:r>
            <a:r>
              <a:rPr sz="2300" b="1" i="1" spc="-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of</a:t>
            </a:r>
            <a:r>
              <a:rPr sz="2300" b="1" i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spc="-25" dirty="0">
                <a:solidFill>
                  <a:srgbClr val="C00000"/>
                </a:solidFill>
                <a:latin typeface="Times New Roman"/>
                <a:cs typeface="Times New Roman"/>
              </a:rPr>
              <a:t>Voc/Skill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course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have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to</a:t>
            </a:r>
            <a:r>
              <a:rPr sz="2300" b="1" i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be</a:t>
            </a:r>
            <a:r>
              <a:rPr sz="2300" b="1" i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earned</a:t>
            </a:r>
            <a:r>
              <a:rPr sz="2300" b="1" i="1" spc="-3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from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any</a:t>
            </a:r>
            <a:r>
              <a:rPr sz="2300" b="1" i="1" spc="-20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dirty="0">
                <a:solidFill>
                  <a:srgbClr val="C00000"/>
                </a:solidFill>
                <a:latin typeface="Times New Roman"/>
                <a:cs typeface="Times New Roman"/>
              </a:rPr>
              <a:t>recognised</a:t>
            </a:r>
            <a:r>
              <a:rPr sz="2300" b="1" i="1" spc="-2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2300" b="1" i="1" spc="-10" dirty="0">
                <a:solidFill>
                  <a:srgbClr val="C00000"/>
                </a:solidFill>
                <a:latin typeface="Times New Roman"/>
                <a:cs typeface="Times New Roman"/>
              </a:rPr>
              <a:t>platform]</a:t>
            </a:r>
            <a:endParaRPr sz="23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0608691" y="5624880"/>
            <a:ext cx="1466215" cy="1176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" algn="ctr">
              <a:lnSpc>
                <a:spcPts val="4770"/>
              </a:lnSpc>
              <a:spcBef>
                <a:spcPts val="95"/>
              </a:spcBef>
            </a:pPr>
            <a:r>
              <a:rPr sz="4000" b="1" spc="-25" dirty="0">
                <a:latin typeface="Times New Roman"/>
                <a:cs typeface="Times New Roman"/>
              </a:rPr>
              <a:t>40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ts val="4290"/>
              </a:lnSpc>
            </a:pPr>
            <a:r>
              <a:rPr sz="3600" b="1" spc="-10" dirty="0">
                <a:latin typeface="Times New Roman"/>
                <a:cs typeface="Times New Roman"/>
              </a:rPr>
              <a:t>Credits</a:t>
            </a:r>
            <a:endParaRPr sz="3600">
              <a:latin typeface="Times New Roman"/>
              <a:cs typeface="Times New Roman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-6350" y="-6350"/>
            <a:ext cx="2486025" cy="553085"/>
            <a:chOff x="-6350" y="-6350"/>
            <a:chExt cx="2486025" cy="553085"/>
          </a:xfrm>
        </p:grpSpPr>
        <p:sp>
          <p:nvSpPr>
            <p:cNvPr id="53" name="object 53"/>
            <p:cNvSpPr/>
            <p:nvPr/>
          </p:nvSpPr>
          <p:spPr>
            <a:xfrm>
              <a:off x="0" y="0"/>
              <a:ext cx="2473325" cy="540385"/>
            </a:xfrm>
            <a:custGeom>
              <a:avLst/>
              <a:gdLst/>
              <a:ahLst/>
              <a:cxnLst/>
              <a:rect l="l" t="t" r="r" b="b"/>
              <a:pathLst>
                <a:path w="2473325" h="540385">
                  <a:moveTo>
                    <a:pt x="1236662" y="0"/>
                  </a:moveTo>
                  <a:lnTo>
                    <a:pt x="1163998" y="458"/>
                  </a:lnTo>
                  <a:lnTo>
                    <a:pt x="1092440" y="1816"/>
                  </a:lnTo>
                  <a:lnTo>
                    <a:pt x="1022104" y="4049"/>
                  </a:lnTo>
                  <a:lnTo>
                    <a:pt x="953106" y="7131"/>
                  </a:lnTo>
                  <a:lnTo>
                    <a:pt x="885561" y="11038"/>
                  </a:lnTo>
                  <a:lnTo>
                    <a:pt x="819586" y="15742"/>
                  </a:lnTo>
                  <a:lnTo>
                    <a:pt x="755296" y="21220"/>
                  </a:lnTo>
                  <a:lnTo>
                    <a:pt x="692808" y="27446"/>
                  </a:lnTo>
                  <a:lnTo>
                    <a:pt x="632238" y="34395"/>
                  </a:lnTo>
                  <a:lnTo>
                    <a:pt x="573701" y="42040"/>
                  </a:lnTo>
                  <a:lnTo>
                    <a:pt x="517314" y="50358"/>
                  </a:lnTo>
                  <a:lnTo>
                    <a:pt x="463192" y="59322"/>
                  </a:lnTo>
                  <a:lnTo>
                    <a:pt x="411452" y="68908"/>
                  </a:lnTo>
                  <a:lnTo>
                    <a:pt x="362209" y="79089"/>
                  </a:lnTo>
                  <a:lnTo>
                    <a:pt x="315580" y="89840"/>
                  </a:lnTo>
                  <a:lnTo>
                    <a:pt x="271681" y="101137"/>
                  </a:lnTo>
                  <a:lnTo>
                    <a:pt x="230626" y="112954"/>
                  </a:lnTo>
                  <a:lnTo>
                    <a:pt x="192533" y="125265"/>
                  </a:lnTo>
                  <a:lnTo>
                    <a:pt x="125696" y="151270"/>
                  </a:lnTo>
                  <a:lnTo>
                    <a:pt x="72096" y="178949"/>
                  </a:lnTo>
                  <a:lnTo>
                    <a:pt x="32661" y="208099"/>
                  </a:lnTo>
                  <a:lnTo>
                    <a:pt x="8320" y="238517"/>
                  </a:lnTo>
                  <a:lnTo>
                    <a:pt x="0" y="270001"/>
                  </a:lnTo>
                  <a:lnTo>
                    <a:pt x="2099" y="285864"/>
                  </a:lnTo>
                  <a:lnTo>
                    <a:pt x="32660" y="331904"/>
                  </a:lnTo>
                  <a:lnTo>
                    <a:pt x="72095" y="361054"/>
                  </a:lnTo>
                  <a:lnTo>
                    <a:pt x="125695" y="388733"/>
                  </a:lnTo>
                  <a:lnTo>
                    <a:pt x="192532" y="414738"/>
                  </a:lnTo>
                  <a:lnTo>
                    <a:pt x="230625" y="427049"/>
                  </a:lnTo>
                  <a:lnTo>
                    <a:pt x="271679" y="438866"/>
                  </a:lnTo>
                  <a:lnTo>
                    <a:pt x="315579" y="450163"/>
                  </a:lnTo>
                  <a:lnTo>
                    <a:pt x="362208" y="460914"/>
                  </a:lnTo>
                  <a:lnTo>
                    <a:pt x="411451" y="471095"/>
                  </a:lnTo>
                  <a:lnTo>
                    <a:pt x="463191" y="480681"/>
                  </a:lnTo>
                  <a:lnTo>
                    <a:pt x="517313" y="489645"/>
                  </a:lnTo>
                  <a:lnTo>
                    <a:pt x="573700" y="497963"/>
                  </a:lnTo>
                  <a:lnTo>
                    <a:pt x="632237" y="505608"/>
                  </a:lnTo>
                  <a:lnTo>
                    <a:pt x="692808" y="512557"/>
                  </a:lnTo>
                  <a:lnTo>
                    <a:pt x="755296" y="518783"/>
                  </a:lnTo>
                  <a:lnTo>
                    <a:pt x="819585" y="524261"/>
                  </a:lnTo>
                  <a:lnTo>
                    <a:pt x="885561" y="528965"/>
                  </a:lnTo>
                  <a:lnTo>
                    <a:pt x="953106" y="532872"/>
                  </a:lnTo>
                  <a:lnTo>
                    <a:pt x="1022104" y="535954"/>
                  </a:lnTo>
                  <a:lnTo>
                    <a:pt x="1092440" y="538187"/>
                  </a:lnTo>
                  <a:lnTo>
                    <a:pt x="1163998" y="539545"/>
                  </a:lnTo>
                  <a:lnTo>
                    <a:pt x="1236662" y="540003"/>
                  </a:lnTo>
                  <a:lnTo>
                    <a:pt x="1309321" y="539545"/>
                  </a:lnTo>
                  <a:lnTo>
                    <a:pt x="1380874" y="538187"/>
                  </a:lnTo>
                  <a:lnTo>
                    <a:pt x="1451207" y="535954"/>
                  </a:lnTo>
                  <a:lnTo>
                    <a:pt x="1520202" y="532872"/>
                  </a:lnTo>
                  <a:lnTo>
                    <a:pt x="1587745" y="528965"/>
                  </a:lnTo>
                  <a:lnTo>
                    <a:pt x="1653719" y="524261"/>
                  </a:lnTo>
                  <a:lnTo>
                    <a:pt x="1718007" y="518783"/>
                  </a:lnTo>
                  <a:lnTo>
                    <a:pt x="1780494" y="512557"/>
                  </a:lnTo>
                  <a:lnTo>
                    <a:pt x="1841064" y="505608"/>
                  </a:lnTo>
                  <a:lnTo>
                    <a:pt x="1899601" y="497963"/>
                  </a:lnTo>
                  <a:lnTo>
                    <a:pt x="1955989" y="489645"/>
                  </a:lnTo>
                  <a:lnTo>
                    <a:pt x="2010111" y="480681"/>
                  </a:lnTo>
                  <a:lnTo>
                    <a:pt x="2061853" y="471095"/>
                  </a:lnTo>
                  <a:lnTo>
                    <a:pt x="2111097" y="460914"/>
                  </a:lnTo>
                  <a:lnTo>
                    <a:pt x="2157727" y="450163"/>
                  </a:lnTo>
                  <a:lnTo>
                    <a:pt x="2201629" y="438866"/>
                  </a:lnTo>
                  <a:lnTo>
                    <a:pt x="2242685" y="427049"/>
                  </a:lnTo>
                  <a:lnTo>
                    <a:pt x="2280779" y="414738"/>
                  </a:lnTo>
                  <a:lnTo>
                    <a:pt x="2347620" y="388733"/>
                  </a:lnTo>
                  <a:lnTo>
                    <a:pt x="2401224" y="361054"/>
                  </a:lnTo>
                  <a:lnTo>
                    <a:pt x="2440661" y="331904"/>
                  </a:lnTo>
                  <a:lnTo>
                    <a:pt x="2465004" y="301486"/>
                  </a:lnTo>
                  <a:lnTo>
                    <a:pt x="2473325" y="270001"/>
                  </a:lnTo>
                  <a:lnTo>
                    <a:pt x="2471225" y="254139"/>
                  </a:lnTo>
                  <a:lnTo>
                    <a:pt x="2440661" y="208099"/>
                  </a:lnTo>
                  <a:lnTo>
                    <a:pt x="2401224" y="178949"/>
                  </a:lnTo>
                  <a:lnTo>
                    <a:pt x="2347620" y="151270"/>
                  </a:lnTo>
                  <a:lnTo>
                    <a:pt x="2280779" y="125265"/>
                  </a:lnTo>
                  <a:lnTo>
                    <a:pt x="2242685" y="112954"/>
                  </a:lnTo>
                  <a:lnTo>
                    <a:pt x="2201629" y="101137"/>
                  </a:lnTo>
                  <a:lnTo>
                    <a:pt x="2157727" y="89840"/>
                  </a:lnTo>
                  <a:lnTo>
                    <a:pt x="2111097" y="79089"/>
                  </a:lnTo>
                  <a:lnTo>
                    <a:pt x="2061853" y="68908"/>
                  </a:lnTo>
                  <a:lnTo>
                    <a:pt x="2010111" y="59322"/>
                  </a:lnTo>
                  <a:lnTo>
                    <a:pt x="1955989" y="50358"/>
                  </a:lnTo>
                  <a:lnTo>
                    <a:pt x="1899601" y="42040"/>
                  </a:lnTo>
                  <a:lnTo>
                    <a:pt x="1841064" y="34395"/>
                  </a:lnTo>
                  <a:lnTo>
                    <a:pt x="1780494" y="27446"/>
                  </a:lnTo>
                  <a:lnTo>
                    <a:pt x="1718007" y="21220"/>
                  </a:lnTo>
                  <a:lnTo>
                    <a:pt x="1653719" y="15742"/>
                  </a:lnTo>
                  <a:lnTo>
                    <a:pt x="1587745" y="11038"/>
                  </a:lnTo>
                  <a:lnTo>
                    <a:pt x="1520202" y="7131"/>
                  </a:lnTo>
                  <a:lnTo>
                    <a:pt x="1451207" y="4049"/>
                  </a:lnTo>
                  <a:lnTo>
                    <a:pt x="1380874" y="1816"/>
                  </a:lnTo>
                  <a:lnTo>
                    <a:pt x="1309321" y="458"/>
                  </a:lnTo>
                  <a:lnTo>
                    <a:pt x="1236662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0" y="0"/>
              <a:ext cx="2473325" cy="540385"/>
            </a:xfrm>
            <a:custGeom>
              <a:avLst/>
              <a:gdLst/>
              <a:ahLst/>
              <a:cxnLst/>
              <a:rect l="l" t="t" r="r" b="b"/>
              <a:pathLst>
                <a:path w="2473325" h="540385">
                  <a:moveTo>
                    <a:pt x="0" y="270001"/>
                  </a:moveTo>
                  <a:lnTo>
                    <a:pt x="18546" y="223162"/>
                  </a:lnTo>
                  <a:lnTo>
                    <a:pt x="50550" y="193353"/>
                  </a:lnTo>
                  <a:lnTo>
                    <a:pt x="97183" y="164913"/>
                  </a:lnTo>
                  <a:lnTo>
                    <a:pt x="157518" y="138046"/>
                  </a:lnTo>
                  <a:lnTo>
                    <a:pt x="230626" y="112954"/>
                  </a:lnTo>
                  <a:lnTo>
                    <a:pt x="271681" y="101137"/>
                  </a:lnTo>
                  <a:lnTo>
                    <a:pt x="315580" y="89840"/>
                  </a:lnTo>
                  <a:lnTo>
                    <a:pt x="362209" y="79089"/>
                  </a:lnTo>
                  <a:lnTo>
                    <a:pt x="411452" y="68908"/>
                  </a:lnTo>
                  <a:lnTo>
                    <a:pt x="463192" y="59322"/>
                  </a:lnTo>
                  <a:lnTo>
                    <a:pt x="517314" y="50358"/>
                  </a:lnTo>
                  <a:lnTo>
                    <a:pt x="573701" y="42040"/>
                  </a:lnTo>
                  <a:lnTo>
                    <a:pt x="632238" y="34395"/>
                  </a:lnTo>
                  <a:lnTo>
                    <a:pt x="692808" y="27446"/>
                  </a:lnTo>
                  <a:lnTo>
                    <a:pt x="755296" y="21220"/>
                  </a:lnTo>
                  <a:lnTo>
                    <a:pt x="819586" y="15742"/>
                  </a:lnTo>
                  <a:lnTo>
                    <a:pt x="885561" y="11038"/>
                  </a:lnTo>
                  <a:lnTo>
                    <a:pt x="953106" y="7131"/>
                  </a:lnTo>
                  <a:lnTo>
                    <a:pt x="1022104" y="4049"/>
                  </a:lnTo>
                  <a:lnTo>
                    <a:pt x="1092440" y="1816"/>
                  </a:lnTo>
                  <a:lnTo>
                    <a:pt x="1163998" y="458"/>
                  </a:lnTo>
                  <a:lnTo>
                    <a:pt x="1236662" y="0"/>
                  </a:lnTo>
                  <a:lnTo>
                    <a:pt x="1309321" y="458"/>
                  </a:lnTo>
                  <a:lnTo>
                    <a:pt x="1380874" y="1816"/>
                  </a:lnTo>
                  <a:lnTo>
                    <a:pt x="1451207" y="4049"/>
                  </a:lnTo>
                  <a:lnTo>
                    <a:pt x="1520202" y="7131"/>
                  </a:lnTo>
                  <a:lnTo>
                    <a:pt x="1587745" y="11038"/>
                  </a:lnTo>
                  <a:lnTo>
                    <a:pt x="1653719" y="15742"/>
                  </a:lnTo>
                  <a:lnTo>
                    <a:pt x="1718007" y="21220"/>
                  </a:lnTo>
                  <a:lnTo>
                    <a:pt x="1780494" y="27446"/>
                  </a:lnTo>
                  <a:lnTo>
                    <a:pt x="1841064" y="34395"/>
                  </a:lnTo>
                  <a:lnTo>
                    <a:pt x="1899601" y="42040"/>
                  </a:lnTo>
                  <a:lnTo>
                    <a:pt x="1955989" y="50358"/>
                  </a:lnTo>
                  <a:lnTo>
                    <a:pt x="2010111" y="59322"/>
                  </a:lnTo>
                  <a:lnTo>
                    <a:pt x="2061853" y="68908"/>
                  </a:lnTo>
                  <a:lnTo>
                    <a:pt x="2111097" y="79089"/>
                  </a:lnTo>
                  <a:lnTo>
                    <a:pt x="2157727" y="89840"/>
                  </a:lnTo>
                  <a:lnTo>
                    <a:pt x="2201629" y="101137"/>
                  </a:lnTo>
                  <a:lnTo>
                    <a:pt x="2242685" y="112954"/>
                  </a:lnTo>
                  <a:lnTo>
                    <a:pt x="2280779" y="125265"/>
                  </a:lnTo>
                  <a:lnTo>
                    <a:pt x="2347620" y="151270"/>
                  </a:lnTo>
                  <a:lnTo>
                    <a:pt x="2401224" y="178949"/>
                  </a:lnTo>
                  <a:lnTo>
                    <a:pt x="2440661" y="208099"/>
                  </a:lnTo>
                  <a:lnTo>
                    <a:pt x="2465004" y="238517"/>
                  </a:lnTo>
                  <a:lnTo>
                    <a:pt x="2473325" y="270001"/>
                  </a:lnTo>
                  <a:lnTo>
                    <a:pt x="2471225" y="285864"/>
                  </a:lnTo>
                  <a:lnTo>
                    <a:pt x="2465004" y="301486"/>
                  </a:lnTo>
                  <a:lnTo>
                    <a:pt x="2440661" y="331904"/>
                  </a:lnTo>
                  <a:lnTo>
                    <a:pt x="2401224" y="361054"/>
                  </a:lnTo>
                  <a:lnTo>
                    <a:pt x="2347620" y="388733"/>
                  </a:lnTo>
                  <a:lnTo>
                    <a:pt x="2280779" y="414738"/>
                  </a:lnTo>
                  <a:lnTo>
                    <a:pt x="2242685" y="427049"/>
                  </a:lnTo>
                  <a:lnTo>
                    <a:pt x="2201629" y="438866"/>
                  </a:lnTo>
                  <a:lnTo>
                    <a:pt x="2157727" y="450163"/>
                  </a:lnTo>
                  <a:lnTo>
                    <a:pt x="2111097" y="460914"/>
                  </a:lnTo>
                  <a:lnTo>
                    <a:pt x="2061853" y="471095"/>
                  </a:lnTo>
                  <a:lnTo>
                    <a:pt x="2010111" y="480681"/>
                  </a:lnTo>
                  <a:lnTo>
                    <a:pt x="1955989" y="489645"/>
                  </a:lnTo>
                  <a:lnTo>
                    <a:pt x="1899601" y="497963"/>
                  </a:lnTo>
                  <a:lnTo>
                    <a:pt x="1841064" y="505608"/>
                  </a:lnTo>
                  <a:lnTo>
                    <a:pt x="1780494" y="512557"/>
                  </a:lnTo>
                  <a:lnTo>
                    <a:pt x="1718007" y="518783"/>
                  </a:lnTo>
                  <a:lnTo>
                    <a:pt x="1653719" y="524261"/>
                  </a:lnTo>
                  <a:lnTo>
                    <a:pt x="1587745" y="528965"/>
                  </a:lnTo>
                  <a:lnTo>
                    <a:pt x="1520202" y="532872"/>
                  </a:lnTo>
                  <a:lnTo>
                    <a:pt x="1451207" y="535954"/>
                  </a:lnTo>
                  <a:lnTo>
                    <a:pt x="1380874" y="538187"/>
                  </a:lnTo>
                  <a:lnTo>
                    <a:pt x="1309321" y="539545"/>
                  </a:lnTo>
                  <a:lnTo>
                    <a:pt x="1236662" y="540003"/>
                  </a:lnTo>
                  <a:lnTo>
                    <a:pt x="1163998" y="539545"/>
                  </a:lnTo>
                  <a:lnTo>
                    <a:pt x="1092440" y="538187"/>
                  </a:lnTo>
                  <a:lnTo>
                    <a:pt x="1022104" y="535954"/>
                  </a:lnTo>
                  <a:lnTo>
                    <a:pt x="953106" y="532872"/>
                  </a:lnTo>
                  <a:lnTo>
                    <a:pt x="885561" y="528965"/>
                  </a:lnTo>
                  <a:lnTo>
                    <a:pt x="819585" y="524261"/>
                  </a:lnTo>
                  <a:lnTo>
                    <a:pt x="755296" y="518783"/>
                  </a:lnTo>
                  <a:lnTo>
                    <a:pt x="692808" y="512557"/>
                  </a:lnTo>
                  <a:lnTo>
                    <a:pt x="632237" y="505608"/>
                  </a:lnTo>
                  <a:lnTo>
                    <a:pt x="573700" y="497963"/>
                  </a:lnTo>
                  <a:lnTo>
                    <a:pt x="517313" y="489645"/>
                  </a:lnTo>
                  <a:lnTo>
                    <a:pt x="463191" y="480681"/>
                  </a:lnTo>
                  <a:lnTo>
                    <a:pt x="411451" y="471095"/>
                  </a:lnTo>
                  <a:lnTo>
                    <a:pt x="362208" y="460914"/>
                  </a:lnTo>
                  <a:lnTo>
                    <a:pt x="315579" y="450163"/>
                  </a:lnTo>
                  <a:lnTo>
                    <a:pt x="271679" y="438866"/>
                  </a:lnTo>
                  <a:lnTo>
                    <a:pt x="230625" y="427049"/>
                  </a:lnTo>
                  <a:lnTo>
                    <a:pt x="192532" y="414738"/>
                  </a:lnTo>
                  <a:lnTo>
                    <a:pt x="125695" y="388733"/>
                  </a:lnTo>
                  <a:lnTo>
                    <a:pt x="72095" y="361054"/>
                  </a:lnTo>
                  <a:lnTo>
                    <a:pt x="32660" y="331904"/>
                  </a:lnTo>
                  <a:lnTo>
                    <a:pt x="8319" y="301486"/>
                  </a:lnTo>
                  <a:lnTo>
                    <a:pt x="0" y="270001"/>
                  </a:lnTo>
                  <a:close/>
                </a:path>
              </a:pathLst>
            </a:custGeom>
            <a:ln w="12699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 txBox="1"/>
          <p:nvPr/>
        </p:nvSpPr>
        <p:spPr>
          <a:xfrm>
            <a:off x="460248" y="22605"/>
            <a:ext cx="15519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C000"/>
                </a:solidFill>
                <a:latin typeface="Arial Black"/>
                <a:cs typeface="Arial Black"/>
              </a:rPr>
              <a:t>1</a:t>
            </a:r>
            <a:r>
              <a:rPr sz="2775" baseline="25525" dirty="0">
                <a:solidFill>
                  <a:srgbClr val="FFC000"/>
                </a:solidFill>
                <a:latin typeface="Arial Black"/>
                <a:cs typeface="Arial Black"/>
              </a:rPr>
              <a:t>st</a:t>
            </a:r>
            <a:r>
              <a:rPr sz="2775" spc="457" baseline="25525" dirty="0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sz="2800" spc="-20" dirty="0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3"/>
            <a:ext cx="12192000" cy="646430"/>
          </a:xfrm>
          <a:custGeom>
            <a:avLst/>
            <a:gdLst/>
            <a:ahLst/>
            <a:cxnLst/>
            <a:rect l="l" t="t" r="r" b="b"/>
            <a:pathLst>
              <a:path w="12192000" h="646430">
                <a:moveTo>
                  <a:pt x="12192000" y="0"/>
                </a:moveTo>
                <a:lnTo>
                  <a:pt x="0" y="0"/>
                </a:lnTo>
                <a:lnTo>
                  <a:pt x="0" y="646112"/>
                </a:lnTo>
                <a:lnTo>
                  <a:pt x="12192000" y="646112"/>
                </a:lnTo>
                <a:lnTo>
                  <a:pt x="12192000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4617" y="11684"/>
            <a:ext cx="97059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245" dirty="0">
                <a:latin typeface="Georgia"/>
                <a:cs typeface="Georgia"/>
              </a:rPr>
              <a:t>CCFUP</a:t>
            </a:r>
            <a:r>
              <a:rPr sz="3600" spc="-35" dirty="0">
                <a:latin typeface="Georgia"/>
                <a:cs typeface="Georgia"/>
              </a:rPr>
              <a:t> </a:t>
            </a:r>
            <a:r>
              <a:rPr sz="3600" cap="small" spc="175" dirty="0">
                <a:latin typeface="Georgia"/>
                <a:cs typeface="Georgia"/>
              </a:rPr>
              <a:t>for</a:t>
            </a:r>
            <a:r>
              <a:rPr sz="3600" spc="-10" dirty="0">
                <a:latin typeface="Georgia"/>
                <a:cs typeface="Georgia"/>
              </a:rPr>
              <a:t> </a:t>
            </a:r>
            <a:r>
              <a:rPr sz="3600" dirty="0">
                <a:latin typeface="Georgia"/>
                <a:cs typeface="Georgia"/>
              </a:rPr>
              <a:t>B.</a:t>
            </a:r>
            <a:r>
              <a:rPr sz="3600" spc="-10" dirty="0">
                <a:latin typeface="Georgia"/>
                <a:cs typeface="Georgia"/>
              </a:rPr>
              <a:t> </a:t>
            </a:r>
            <a:r>
              <a:rPr sz="3600" spc="185" dirty="0">
                <a:latin typeface="Georgia"/>
                <a:cs typeface="Georgia"/>
              </a:rPr>
              <a:t>S</a:t>
            </a:r>
            <a:r>
              <a:rPr sz="3600" cap="small" spc="185" dirty="0">
                <a:latin typeface="Georgia"/>
                <a:cs typeface="Georgia"/>
              </a:rPr>
              <a:t>c</a:t>
            </a:r>
            <a:r>
              <a:rPr sz="3600" spc="185" dirty="0">
                <a:latin typeface="Georgia"/>
                <a:cs typeface="Georgia"/>
              </a:rPr>
              <a:t>.</a:t>
            </a:r>
            <a:r>
              <a:rPr sz="3600" spc="35" dirty="0">
                <a:latin typeface="Georgia"/>
                <a:cs typeface="Georgia"/>
              </a:rPr>
              <a:t> </a:t>
            </a:r>
            <a:r>
              <a:rPr sz="2400" spc="-20" dirty="0">
                <a:latin typeface="Georgia"/>
                <a:cs typeface="Georgia"/>
              </a:rPr>
              <a:t>(M</a:t>
            </a:r>
            <a:r>
              <a:rPr sz="2400" cap="small" spc="-20" dirty="0">
                <a:latin typeface="Georgia"/>
                <a:cs typeface="Georgia"/>
              </a:rPr>
              <a:t>ath</a:t>
            </a:r>
            <a:r>
              <a:rPr sz="2400" spc="-20" dirty="0">
                <a:latin typeface="Georgia"/>
                <a:cs typeface="Georgia"/>
              </a:rPr>
              <a:t>.</a:t>
            </a:r>
            <a:r>
              <a:rPr sz="2400" spc="-3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&amp;</a:t>
            </a:r>
            <a:r>
              <a:rPr sz="2400" spc="10" dirty="0">
                <a:latin typeface="Georgia"/>
                <a:cs typeface="Georgia"/>
              </a:rPr>
              <a:t> </a:t>
            </a:r>
            <a:r>
              <a:rPr sz="2400" spc="60" dirty="0">
                <a:latin typeface="Georgia"/>
                <a:cs typeface="Georgia"/>
              </a:rPr>
              <a:t>L</a:t>
            </a:r>
            <a:r>
              <a:rPr sz="2400" cap="small" spc="60" dirty="0">
                <a:latin typeface="Georgia"/>
                <a:cs typeface="Georgia"/>
              </a:rPr>
              <a:t>ife</a:t>
            </a:r>
            <a:r>
              <a:rPr sz="2400" spc="-3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S</a:t>
            </a:r>
            <a:r>
              <a:rPr sz="2400" cap="small" dirty="0">
                <a:latin typeface="Georgia"/>
                <a:cs typeface="Georgia"/>
              </a:rPr>
              <a:t>c</a:t>
            </a:r>
            <a:r>
              <a:rPr sz="2400" dirty="0">
                <a:latin typeface="Georgia"/>
                <a:cs typeface="Georgia"/>
              </a:rPr>
              <a:t>.)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3600" cap="small" spc="204" dirty="0">
                <a:latin typeface="Georgia"/>
                <a:cs typeface="Georgia"/>
              </a:rPr>
              <a:t>and</a:t>
            </a:r>
            <a:r>
              <a:rPr sz="3600" dirty="0">
                <a:latin typeface="Georgia"/>
                <a:cs typeface="Georgia"/>
              </a:rPr>
              <a:t> B.</a:t>
            </a:r>
            <a:r>
              <a:rPr sz="3600" spc="-10" dirty="0">
                <a:latin typeface="Georgia"/>
                <a:cs typeface="Georgia"/>
              </a:rPr>
              <a:t> </a:t>
            </a:r>
            <a:r>
              <a:rPr sz="3600" spc="50" dirty="0">
                <a:latin typeface="Georgia"/>
                <a:cs typeface="Georgia"/>
              </a:rPr>
              <a:t>A.</a:t>
            </a:r>
            <a:endParaRPr sz="3600">
              <a:latin typeface="Georgia"/>
              <a:cs typeface="Georgi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668401"/>
          <a:ext cx="12191365" cy="61004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9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1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77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57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38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93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09625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Sem.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331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2860"/>
                        </a:lnSpc>
                      </a:pP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A/B/C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557530">
                        <a:lnSpc>
                          <a:spcPct val="100000"/>
                        </a:lnSpc>
                        <a:spcBef>
                          <a:spcPts val="1350"/>
                        </a:spcBef>
                        <a:tabLst>
                          <a:tab pos="2254250" algn="l"/>
                        </a:tabLst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DSE</a:t>
                      </a:r>
                      <a:r>
                        <a:rPr sz="2800" b="1" spc="-1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2800" b="1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GE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>
                  <a:txBody>
                    <a:bodyPr/>
                    <a:lstStyle/>
                    <a:p>
                      <a:pPr marL="203200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AEC</a:t>
                      </a:r>
                      <a:r>
                        <a:rPr sz="2800" b="1" spc="-7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3270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SEC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/</a:t>
                      </a:r>
                      <a:r>
                        <a:rPr sz="2800" b="1" spc="-9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VAC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418465">
                        <a:lnSpc>
                          <a:spcPct val="100000"/>
                        </a:lnSpc>
                        <a:spcBef>
                          <a:spcPts val="135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714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55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1593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III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593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800" b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18745" marR="25400" algn="ctr">
                        <a:lnSpc>
                          <a:spcPts val="3300"/>
                        </a:lnSpc>
                        <a:spcBef>
                          <a:spcPts val="1100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01 of</a:t>
                      </a:r>
                      <a:r>
                        <a:rPr sz="2800" b="1" spc="-1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A/B/C</a:t>
                      </a:r>
                      <a:r>
                        <a:rPr sz="2800" b="1" spc="7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(4C)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290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03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29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35" algn="ctr">
                        <a:lnSpc>
                          <a:spcPts val="3815"/>
                        </a:lnSpc>
                        <a:spcBef>
                          <a:spcPts val="1175"/>
                        </a:spcBef>
                      </a:pPr>
                      <a:r>
                        <a:rPr sz="3200" b="1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03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3335"/>
                        </a:lnSpc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26034" marR="16510" indent="-2540" algn="ctr">
                        <a:lnSpc>
                          <a:spcPts val="2820"/>
                        </a:lnSpc>
                        <a:spcBef>
                          <a:spcPts val="220"/>
                        </a:spcBef>
                      </a:pPr>
                      <a:r>
                        <a:rPr sz="24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4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400" b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Pool </a:t>
                      </a:r>
                      <a:r>
                        <a:rPr sz="2400" b="1" spc="-10" dirty="0">
                          <a:latin typeface="Times New Roman"/>
                          <a:cs typeface="Times New Roman"/>
                        </a:rPr>
                        <a:t>(Evs/Eng/Hin)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149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01345" marR="329565" indent="-262255">
                        <a:lnSpc>
                          <a:spcPts val="3300"/>
                        </a:lnSpc>
                        <a:spcBef>
                          <a:spcPts val="1100"/>
                        </a:spcBef>
                      </a:pPr>
                      <a:r>
                        <a:rPr sz="2800" b="1" spc="-120" dirty="0">
                          <a:latin typeface="Times New Roman"/>
                          <a:cs typeface="Times New Roman"/>
                        </a:rPr>
                        <a:t>VAC-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02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01345" marR="226695" indent="-365760">
                        <a:lnSpc>
                          <a:spcPts val="3300"/>
                        </a:lnSpc>
                        <a:spcBef>
                          <a:spcPts val="12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800" b="1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9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93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9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61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593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3-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492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9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80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60"/>
                        </a:spcBef>
                      </a:pP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1733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IV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sz="2800" b="1" spc="-1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121920" marR="115570" algn="ctr">
                        <a:lnSpc>
                          <a:spcPts val="3300"/>
                        </a:lnSpc>
                        <a:spcBef>
                          <a:spcPts val="90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DSE-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02</a:t>
                      </a:r>
                      <a:r>
                        <a:rPr sz="2800" b="1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800" b="1" spc="7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A/B/C(4C)</a:t>
                      </a:r>
                      <a:r>
                        <a:rPr sz="2800" b="1" spc="-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OR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35" algn="ctr">
                        <a:lnSpc>
                          <a:spcPts val="3295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GE-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04</a:t>
                      </a:r>
                      <a:r>
                        <a:rPr sz="2800" b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29"/>
                        </a:lnSpc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800" b="1" spc="-7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sz="2800" b="1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346075" marR="338455" algn="ctr">
                        <a:lnSpc>
                          <a:spcPts val="3300"/>
                        </a:lnSpc>
                        <a:spcBef>
                          <a:spcPts val="665"/>
                        </a:spcBef>
                      </a:pP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AEC-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04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6520" marR="88265" algn="ctr">
                        <a:lnSpc>
                          <a:spcPts val="2400"/>
                        </a:lnSpc>
                        <a:spcBef>
                          <a:spcPts val="75"/>
                        </a:spcBef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Communicative Language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905" algn="ctr">
                        <a:lnSpc>
                          <a:spcPts val="2275"/>
                        </a:lnSpc>
                      </a:pPr>
                      <a:r>
                        <a:rPr sz="2000" b="1" spc="-10" dirty="0">
                          <a:latin typeface="Times New Roman"/>
                          <a:cs typeface="Times New Roman"/>
                        </a:rPr>
                        <a:t>/English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601345" marR="345440" indent="-247015">
                        <a:lnSpc>
                          <a:spcPts val="3300"/>
                        </a:lnSpc>
                        <a:spcBef>
                          <a:spcPts val="905"/>
                        </a:spcBef>
                      </a:pP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SEC-02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(2C)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601345" marR="226695" indent="-365760">
                        <a:lnSpc>
                          <a:spcPts val="3300"/>
                        </a:lnSpc>
                        <a:spcBef>
                          <a:spcPts val="12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800" b="1" spc="-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Pool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1270" algn="ctr">
                        <a:lnSpc>
                          <a:spcPts val="3815"/>
                        </a:lnSpc>
                        <a:spcBef>
                          <a:spcPts val="5"/>
                        </a:spcBef>
                      </a:pPr>
                      <a:r>
                        <a:rPr sz="3200" b="1" spc="-25" dirty="0">
                          <a:latin typeface="Times New Roman"/>
                          <a:cs typeface="Times New Roman"/>
                        </a:rPr>
                        <a:t>20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3335"/>
                        </a:lnSpc>
                      </a:pP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sz="2800" b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0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94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34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990"/>
                        </a:spcBef>
                      </a:pPr>
                      <a:r>
                        <a:rPr sz="2800" b="1" dirty="0">
                          <a:latin typeface="Times New Roman"/>
                          <a:cs typeface="Times New Roman"/>
                        </a:rPr>
                        <a:t>DSC</a:t>
                      </a:r>
                      <a:r>
                        <a:rPr sz="2800" b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dirty="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sz="2800" b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b="1" spc="-10" dirty="0">
                          <a:latin typeface="Times New Roman"/>
                          <a:cs typeface="Times New Roman"/>
                        </a:rPr>
                        <a:t>4-</a:t>
                      </a:r>
                      <a:r>
                        <a:rPr sz="2800" b="1" spc="-20" dirty="0">
                          <a:latin typeface="Times New Roman"/>
                          <a:cs typeface="Times New Roman"/>
                        </a:rPr>
                        <a:t>(4C)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1257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E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844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11493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286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02080">
                <a:tc gridSpan="5">
                  <a:txBody>
                    <a:bodyPr/>
                    <a:lstStyle/>
                    <a:p>
                      <a:pPr marL="2346960" marR="157480" indent="-2184400">
                        <a:lnSpc>
                          <a:spcPts val="3840"/>
                        </a:lnSpc>
                        <a:spcBef>
                          <a:spcPts val="35"/>
                        </a:spcBef>
                      </a:pP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Students</a:t>
                      </a:r>
                      <a:r>
                        <a:rPr sz="3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sz="3200" b="1" i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exit</a:t>
                      </a:r>
                      <a:r>
                        <a:rPr sz="3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shall</a:t>
                      </a:r>
                      <a:r>
                        <a:rPr sz="3200" b="1" i="1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3200" b="1" i="1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awarded</a:t>
                      </a:r>
                      <a:r>
                        <a:rPr sz="3200" b="1" i="1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undergraduate</a:t>
                      </a:r>
                      <a:r>
                        <a:rPr sz="3200" b="1" i="1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spc="-10" dirty="0">
                          <a:latin typeface="Times New Roman"/>
                          <a:cs typeface="Times New Roman"/>
                        </a:rPr>
                        <a:t>certificate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after</a:t>
                      </a:r>
                      <a:r>
                        <a:rPr sz="3200" b="1" i="1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securing</a:t>
                      </a:r>
                      <a:r>
                        <a:rPr sz="32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requisite</a:t>
                      </a:r>
                      <a:r>
                        <a:rPr sz="3200" b="1" i="1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dirty="0">
                          <a:latin typeface="Times New Roman"/>
                          <a:cs typeface="Times New Roman"/>
                        </a:rPr>
                        <a:t>84</a:t>
                      </a:r>
                      <a:r>
                        <a:rPr sz="3200" b="1" i="1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b="1" i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  <a:p>
                      <a:pPr marL="274320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[Extra</a:t>
                      </a:r>
                      <a:r>
                        <a:rPr sz="2250" b="1" i="1" spc="-4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4</a:t>
                      </a:r>
                      <a:r>
                        <a:rPr sz="2250" b="1" i="1" spc="-1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credits</a:t>
                      </a:r>
                      <a:r>
                        <a:rPr sz="2250" b="1" i="1" spc="-1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sz="2250" b="1" i="1" spc="-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spc="-2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Voc/Skill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course</a:t>
                      </a:r>
                      <a:r>
                        <a:rPr sz="2250" b="1" i="1" spc="-3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sz="2250" b="1" i="1" spc="-1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sz="2250" b="1" i="1" spc="-2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be</a:t>
                      </a:r>
                      <a:r>
                        <a:rPr sz="2250" b="1" i="1" spc="-1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earned</a:t>
                      </a:r>
                      <a:r>
                        <a:rPr sz="2250" b="1" i="1" spc="-3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from</a:t>
                      </a:r>
                      <a:r>
                        <a:rPr sz="2250" b="1" i="1" spc="-2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any</a:t>
                      </a:r>
                      <a:r>
                        <a:rPr sz="2250" b="1" i="1" spc="-2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recognised</a:t>
                      </a:r>
                      <a:r>
                        <a:rPr sz="2250" b="1" i="1" spc="-5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250" b="1" i="1" spc="-10" dirty="0">
                          <a:solidFill>
                            <a:srgbClr val="C00000"/>
                          </a:solidFill>
                          <a:latin typeface="Times New Roman"/>
                          <a:cs typeface="Times New Roman"/>
                        </a:rPr>
                        <a:t>platform]</a:t>
                      </a:r>
                      <a:endParaRPr sz="2250">
                        <a:latin typeface="Times New Roman"/>
                        <a:cs typeface="Times New Roman"/>
                      </a:endParaRPr>
                    </a:p>
                  </a:txBody>
                  <a:tcPr marL="0" marR="0" marT="44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4285"/>
                        </a:lnSpc>
                        <a:spcBef>
                          <a:spcPts val="1330"/>
                        </a:spcBef>
                      </a:pPr>
                      <a:r>
                        <a:rPr sz="3600" b="1" spc="-25" dirty="0">
                          <a:latin typeface="Times New Roman"/>
                          <a:cs typeface="Times New Roman"/>
                        </a:rPr>
                        <a:t>80</a:t>
                      </a:r>
                      <a:endParaRPr sz="3600">
                        <a:latin typeface="Times New Roman"/>
                        <a:cs typeface="Times New Roman"/>
                      </a:endParaRPr>
                    </a:p>
                    <a:p>
                      <a:pPr marL="90805" algn="ctr">
                        <a:lnSpc>
                          <a:spcPts val="3804"/>
                        </a:lnSpc>
                      </a:pPr>
                      <a:r>
                        <a:rPr sz="3200" b="1" spc="-10" dirty="0">
                          <a:latin typeface="Times New Roman"/>
                          <a:cs typeface="Times New Roman"/>
                        </a:rPr>
                        <a:t>Credits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16891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-6350" y="-6350"/>
            <a:ext cx="2461260" cy="588645"/>
            <a:chOff x="-6350" y="-6350"/>
            <a:chExt cx="2461260" cy="588645"/>
          </a:xfrm>
        </p:grpSpPr>
        <p:sp>
          <p:nvSpPr>
            <p:cNvPr id="6" name="object 6"/>
            <p:cNvSpPr/>
            <p:nvPr/>
          </p:nvSpPr>
          <p:spPr>
            <a:xfrm>
              <a:off x="0" y="0"/>
              <a:ext cx="2448560" cy="575945"/>
            </a:xfrm>
            <a:custGeom>
              <a:avLst/>
              <a:gdLst/>
              <a:ahLst/>
              <a:cxnLst/>
              <a:rect l="l" t="t" r="r" b="b"/>
              <a:pathLst>
                <a:path w="2448560" h="575945">
                  <a:moveTo>
                    <a:pt x="1224000" y="0"/>
                  </a:moveTo>
                  <a:lnTo>
                    <a:pt x="1152081" y="488"/>
                  </a:lnTo>
                  <a:lnTo>
                    <a:pt x="1081256" y="1937"/>
                  </a:lnTo>
                  <a:lnTo>
                    <a:pt x="1011640" y="4317"/>
                  </a:lnTo>
                  <a:lnTo>
                    <a:pt x="943349" y="7604"/>
                  </a:lnTo>
                  <a:lnTo>
                    <a:pt x="876495" y="11769"/>
                  </a:lnTo>
                  <a:lnTo>
                    <a:pt x="811196" y="16786"/>
                  </a:lnTo>
                  <a:lnTo>
                    <a:pt x="747565" y="22627"/>
                  </a:lnTo>
                  <a:lnTo>
                    <a:pt x="685717" y="29267"/>
                  </a:lnTo>
                  <a:lnTo>
                    <a:pt x="625766" y="36676"/>
                  </a:lnTo>
                  <a:lnTo>
                    <a:pt x="567829" y="44830"/>
                  </a:lnTo>
                  <a:lnTo>
                    <a:pt x="512019" y="53701"/>
                  </a:lnTo>
                  <a:lnTo>
                    <a:pt x="458452" y="63261"/>
                  </a:lnTo>
                  <a:lnTo>
                    <a:pt x="407241" y="73484"/>
                  </a:lnTo>
                  <a:lnTo>
                    <a:pt x="358502" y="84343"/>
                  </a:lnTo>
                  <a:lnTo>
                    <a:pt x="312351" y="95811"/>
                  </a:lnTo>
                  <a:lnTo>
                    <a:pt x="268900" y="107861"/>
                  </a:lnTo>
                  <a:lnTo>
                    <a:pt x="228266" y="120466"/>
                  </a:lnTo>
                  <a:lnTo>
                    <a:pt x="190563" y="133599"/>
                  </a:lnTo>
                  <a:lnTo>
                    <a:pt x="124410" y="161341"/>
                  </a:lnTo>
                  <a:lnTo>
                    <a:pt x="71358" y="190872"/>
                  </a:lnTo>
                  <a:lnTo>
                    <a:pt x="32327" y="221975"/>
                  </a:lnTo>
                  <a:lnTo>
                    <a:pt x="8235" y="254435"/>
                  </a:lnTo>
                  <a:lnTo>
                    <a:pt x="0" y="288035"/>
                  </a:lnTo>
                  <a:lnTo>
                    <a:pt x="2077" y="304952"/>
                  </a:lnTo>
                  <a:lnTo>
                    <a:pt x="32326" y="354049"/>
                  </a:lnTo>
                  <a:lnTo>
                    <a:pt x="71357" y="385134"/>
                  </a:lnTo>
                  <a:lnTo>
                    <a:pt x="124409" y="414649"/>
                  </a:lnTo>
                  <a:lnTo>
                    <a:pt x="190562" y="442378"/>
                  </a:lnTo>
                  <a:lnTo>
                    <a:pt x="228265" y="455506"/>
                  </a:lnTo>
                  <a:lnTo>
                    <a:pt x="268899" y="468106"/>
                  </a:lnTo>
                  <a:lnTo>
                    <a:pt x="312350" y="480152"/>
                  </a:lnTo>
                  <a:lnTo>
                    <a:pt x="358501" y="491617"/>
                  </a:lnTo>
                  <a:lnTo>
                    <a:pt x="407240" y="502472"/>
                  </a:lnTo>
                  <a:lnTo>
                    <a:pt x="458451" y="512693"/>
                  </a:lnTo>
                  <a:lnTo>
                    <a:pt x="512018" y="522251"/>
                  </a:lnTo>
                  <a:lnTo>
                    <a:pt x="567828" y="531120"/>
                  </a:lnTo>
                  <a:lnTo>
                    <a:pt x="625766" y="539272"/>
                  </a:lnTo>
                  <a:lnTo>
                    <a:pt x="685716" y="546680"/>
                  </a:lnTo>
                  <a:lnTo>
                    <a:pt x="747564" y="553319"/>
                  </a:lnTo>
                  <a:lnTo>
                    <a:pt x="811196" y="559159"/>
                  </a:lnTo>
                  <a:lnTo>
                    <a:pt x="876495" y="564176"/>
                  </a:lnTo>
                  <a:lnTo>
                    <a:pt x="943348" y="568340"/>
                  </a:lnTo>
                  <a:lnTo>
                    <a:pt x="1011640" y="571627"/>
                  </a:lnTo>
                  <a:lnTo>
                    <a:pt x="1081256" y="574007"/>
                  </a:lnTo>
                  <a:lnTo>
                    <a:pt x="1152081" y="575456"/>
                  </a:lnTo>
                  <a:lnTo>
                    <a:pt x="1224000" y="575945"/>
                  </a:lnTo>
                  <a:lnTo>
                    <a:pt x="1295925" y="575456"/>
                  </a:lnTo>
                  <a:lnTo>
                    <a:pt x="1366754" y="574007"/>
                  </a:lnTo>
                  <a:lnTo>
                    <a:pt x="1436375" y="571627"/>
                  </a:lnTo>
                  <a:lnTo>
                    <a:pt x="1504671" y="568340"/>
                  </a:lnTo>
                  <a:lnTo>
                    <a:pt x="1571528" y="564176"/>
                  </a:lnTo>
                  <a:lnTo>
                    <a:pt x="1636831" y="559159"/>
                  </a:lnTo>
                  <a:lnTo>
                    <a:pt x="1700465" y="553319"/>
                  </a:lnTo>
                  <a:lnTo>
                    <a:pt x="1762316" y="546680"/>
                  </a:lnTo>
                  <a:lnTo>
                    <a:pt x="1822269" y="539272"/>
                  </a:lnTo>
                  <a:lnTo>
                    <a:pt x="1880209" y="531120"/>
                  </a:lnTo>
                  <a:lnTo>
                    <a:pt x="1936021" y="522251"/>
                  </a:lnTo>
                  <a:lnTo>
                    <a:pt x="1989591" y="512693"/>
                  </a:lnTo>
                  <a:lnTo>
                    <a:pt x="2040803" y="502472"/>
                  </a:lnTo>
                  <a:lnTo>
                    <a:pt x="2089543" y="491617"/>
                  </a:lnTo>
                  <a:lnTo>
                    <a:pt x="2135696" y="480152"/>
                  </a:lnTo>
                  <a:lnTo>
                    <a:pt x="2179148" y="468106"/>
                  </a:lnTo>
                  <a:lnTo>
                    <a:pt x="2219783" y="455506"/>
                  </a:lnTo>
                  <a:lnTo>
                    <a:pt x="2257487" y="442378"/>
                  </a:lnTo>
                  <a:lnTo>
                    <a:pt x="2323641" y="414649"/>
                  </a:lnTo>
                  <a:lnTo>
                    <a:pt x="2376693" y="385134"/>
                  </a:lnTo>
                  <a:lnTo>
                    <a:pt x="2415725" y="354049"/>
                  </a:lnTo>
                  <a:lnTo>
                    <a:pt x="2439817" y="321611"/>
                  </a:lnTo>
                  <a:lnTo>
                    <a:pt x="2448052" y="288035"/>
                  </a:lnTo>
                  <a:lnTo>
                    <a:pt x="2445974" y="271106"/>
                  </a:lnTo>
                  <a:lnTo>
                    <a:pt x="2415725" y="221975"/>
                  </a:lnTo>
                  <a:lnTo>
                    <a:pt x="2376693" y="190872"/>
                  </a:lnTo>
                  <a:lnTo>
                    <a:pt x="2323641" y="161341"/>
                  </a:lnTo>
                  <a:lnTo>
                    <a:pt x="2257487" y="133599"/>
                  </a:lnTo>
                  <a:lnTo>
                    <a:pt x="2219783" y="120466"/>
                  </a:lnTo>
                  <a:lnTo>
                    <a:pt x="2179148" y="107861"/>
                  </a:lnTo>
                  <a:lnTo>
                    <a:pt x="2135696" y="95811"/>
                  </a:lnTo>
                  <a:lnTo>
                    <a:pt x="2089543" y="84343"/>
                  </a:lnTo>
                  <a:lnTo>
                    <a:pt x="2040803" y="73484"/>
                  </a:lnTo>
                  <a:lnTo>
                    <a:pt x="1989591" y="63261"/>
                  </a:lnTo>
                  <a:lnTo>
                    <a:pt x="1936021" y="53701"/>
                  </a:lnTo>
                  <a:lnTo>
                    <a:pt x="1880209" y="44830"/>
                  </a:lnTo>
                  <a:lnTo>
                    <a:pt x="1822269" y="36676"/>
                  </a:lnTo>
                  <a:lnTo>
                    <a:pt x="1762316" y="29267"/>
                  </a:lnTo>
                  <a:lnTo>
                    <a:pt x="1700465" y="22627"/>
                  </a:lnTo>
                  <a:lnTo>
                    <a:pt x="1636831" y="16786"/>
                  </a:lnTo>
                  <a:lnTo>
                    <a:pt x="1571528" y="11769"/>
                  </a:lnTo>
                  <a:lnTo>
                    <a:pt x="1504671" y="7604"/>
                  </a:lnTo>
                  <a:lnTo>
                    <a:pt x="1436375" y="4317"/>
                  </a:lnTo>
                  <a:lnTo>
                    <a:pt x="1366754" y="1937"/>
                  </a:lnTo>
                  <a:lnTo>
                    <a:pt x="1295925" y="488"/>
                  </a:lnTo>
                  <a:lnTo>
                    <a:pt x="1224000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0"/>
              <a:ext cx="2448560" cy="575945"/>
            </a:xfrm>
            <a:custGeom>
              <a:avLst/>
              <a:gdLst/>
              <a:ahLst/>
              <a:cxnLst/>
              <a:rect l="l" t="t" r="r" b="b"/>
              <a:pathLst>
                <a:path w="2448560" h="575945">
                  <a:moveTo>
                    <a:pt x="0" y="288035"/>
                  </a:moveTo>
                  <a:lnTo>
                    <a:pt x="18356" y="238049"/>
                  </a:lnTo>
                  <a:lnTo>
                    <a:pt x="50033" y="206240"/>
                  </a:lnTo>
                  <a:lnTo>
                    <a:pt x="96189" y="175896"/>
                  </a:lnTo>
                  <a:lnTo>
                    <a:pt x="155906" y="147233"/>
                  </a:lnTo>
                  <a:lnTo>
                    <a:pt x="228266" y="120466"/>
                  </a:lnTo>
                  <a:lnTo>
                    <a:pt x="268900" y="107861"/>
                  </a:lnTo>
                  <a:lnTo>
                    <a:pt x="312351" y="95811"/>
                  </a:lnTo>
                  <a:lnTo>
                    <a:pt x="358502" y="84343"/>
                  </a:lnTo>
                  <a:lnTo>
                    <a:pt x="407241" y="73484"/>
                  </a:lnTo>
                  <a:lnTo>
                    <a:pt x="458452" y="63261"/>
                  </a:lnTo>
                  <a:lnTo>
                    <a:pt x="512019" y="53701"/>
                  </a:lnTo>
                  <a:lnTo>
                    <a:pt x="567829" y="44830"/>
                  </a:lnTo>
                  <a:lnTo>
                    <a:pt x="625766" y="36676"/>
                  </a:lnTo>
                  <a:lnTo>
                    <a:pt x="685717" y="29267"/>
                  </a:lnTo>
                  <a:lnTo>
                    <a:pt x="747565" y="22627"/>
                  </a:lnTo>
                  <a:lnTo>
                    <a:pt x="811196" y="16786"/>
                  </a:lnTo>
                  <a:lnTo>
                    <a:pt x="876495" y="11769"/>
                  </a:lnTo>
                  <a:lnTo>
                    <a:pt x="943349" y="7604"/>
                  </a:lnTo>
                  <a:lnTo>
                    <a:pt x="1011640" y="4317"/>
                  </a:lnTo>
                  <a:lnTo>
                    <a:pt x="1081256" y="1937"/>
                  </a:lnTo>
                  <a:lnTo>
                    <a:pt x="1152081" y="488"/>
                  </a:lnTo>
                  <a:lnTo>
                    <a:pt x="1224000" y="0"/>
                  </a:lnTo>
                  <a:lnTo>
                    <a:pt x="1295925" y="488"/>
                  </a:lnTo>
                  <a:lnTo>
                    <a:pt x="1366754" y="1937"/>
                  </a:lnTo>
                  <a:lnTo>
                    <a:pt x="1436375" y="4317"/>
                  </a:lnTo>
                  <a:lnTo>
                    <a:pt x="1504671" y="7604"/>
                  </a:lnTo>
                  <a:lnTo>
                    <a:pt x="1571528" y="11769"/>
                  </a:lnTo>
                  <a:lnTo>
                    <a:pt x="1636831" y="16786"/>
                  </a:lnTo>
                  <a:lnTo>
                    <a:pt x="1700465" y="22627"/>
                  </a:lnTo>
                  <a:lnTo>
                    <a:pt x="1762316" y="29267"/>
                  </a:lnTo>
                  <a:lnTo>
                    <a:pt x="1822269" y="36676"/>
                  </a:lnTo>
                  <a:lnTo>
                    <a:pt x="1880209" y="44830"/>
                  </a:lnTo>
                  <a:lnTo>
                    <a:pt x="1936021" y="53701"/>
                  </a:lnTo>
                  <a:lnTo>
                    <a:pt x="1989591" y="63261"/>
                  </a:lnTo>
                  <a:lnTo>
                    <a:pt x="2040803" y="73484"/>
                  </a:lnTo>
                  <a:lnTo>
                    <a:pt x="2089543" y="84343"/>
                  </a:lnTo>
                  <a:lnTo>
                    <a:pt x="2135696" y="95811"/>
                  </a:lnTo>
                  <a:lnTo>
                    <a:pt x="2179148" y="107861"/>
                  </a:lnTo>
                  <a:lnTo>
                    <a:pt x="2219783" y="120466"/>
                  </a:lnTo>
                  <a:lnTo>
                    <a:pt x="2257487" y="133599"/>
                  </a:lnTo>
                  <a:lnTo>
                    <a:pt x="2323641" y="161341"/>
                  </a:lnTo>
                  <a:lnTo>
                    <a:pt x="2376693" y="190872"/>
                  </a:lnTo>
                  <a:lnTo>
                    <a:pt x="2415725" y="221975"/>
                  </a:lnTo>
                  <a:lnTo>
                    <a:pt x="2439817" y="254435"/>
                  </a:lnTo>
                  <a:lnTo>
                    <a:pt x="2448052" y="288035"/>
                  </a:lnTo>
                  <a:lnTo>
                    <a:pt x="2445974" y="304952"/>
                  </a:lnTo>
                  <a:lnTo>
                    <a:pt x="2439817" y="321611"/>
                  </a:lnTo>
                  <a:lnTo>
                    <a:pt x="2415725" y="354049"/>
                  </a:lnTo>
                  <a:lnTo>
                    <a:pt x="2376693" y="385134"/>
                  </a:lnTo>
                  <a:lnTo>
                    <a:pt x="2323641" y="414649"/>
                  </a:lnTo>
                  <a:lnTo>
                    <a:pt x="2257487" y="442378"/>
                  </a:lnTo>
                  <a:lnTo>
                    <a:pt x="2219783" y="455506"/>
                  </a:lnTo>
                  <a:lnTo>
                    <a:pt x="2179148" y="468106"/>
                  </a:lnTo>
                  <a:lnTo>
                    <a:pt x="2135696" y="480152"/>
                  </a:lnTo>
                  <a:lnTo>
                    <a:pt x="2089543" y="491617"/>
                  </a:lnTo>
                  <a:lnTo>
                    <a:pt x="2040803" y="502472"/>
                  </a:lnTo>
                  <a:lnTo>
                    <a:pt x="1989591" y="512693"/>
                  </a:lnTo>
                  <a:lnTo>
                    <a:pt x="1936021" y="522251"/>
                  </a:lnTo>
                  <a:lnTo>
                    <a:pt x="1880209" y="531120"/>
                  </a:lnTo>
                  <a:lnTo>
                    <a:pt x="1822269" y="539272"/>
                  </a:lnTo>
                  <a:lnTo>
                    <a:pt x="1762316" y="546680"/>
                  </a:lnTo>
                  <a:lnTo>
                    <a:pt x="1700465" y="553319"/>
                  </a:lnTo>
                  <a:lnTo>
                    <a:pt x="1636831" y="559159"/>
                  </a:lnTo>
                  <a:lnTo>
                    <a:pt x="1571528" y="564176"/>
                  </a:lnTo>
                  <a:lnTo>
                    <a:pt x="1504671" y="568340"/>
                  </a:lnTo>
                  <a:lnTo>
                    <a:pt x="1436375" y="571627"/>
                  </a:lnTo>
                  <a:lnTo>
                    <a:pt x="1366754" y="574007"/>
                  </a:lnTo>
                  <a:lnTo>
                    <a:pt x="1295925" y="575456"/>
                  </a:lnTo>
                  <a:lnTo>
                    <a:pt x="1224000" y="575945"/>
                  </a:lnTo>
                  <a:lnTo>
                    <a:pt x="1152081" y="575456"/>
                  </a:lnTo>
                  <a:lnTo>
                    <a:pt x="1081256" y="574007"/>
                  </a:lnTo>
                  <a:lnTo>
                    <a:pt x="1011640" y="571627"/>
                  </a:lnTo>
                  <a:lnTo>
                    <a:pt x="943348" y="568340"/>
                  </a:lnTo>
                  <a:lnTo>
                    <a:pt x="876495" y="564176"/>
                  </a:lnTo>
                  <a:lnTo>
                    <a:pt x="811196" y="559159"/>
                  </a:lnTo>
                  <a:lnTo>
                    <a:pt x="747564" y="553319"/>
                  </a:lnTo>
                  <a:lnTo>
                    <a:pt x="685716" y="546680"/>
                  </a:lnTo>
                  <a:lnTo>
                    <a:pt x="625766" y="539272"/>
                  </a:lnTo>
                  <a:lnTo>
                    <a:pt x="567828" y="531120"/>
                  </a:lnTo>
                  <a:lnTo>
                    <a:pt x="512018" y="522251"/>
                  </a:lnTo>
                  <a:lnTo>
                    <a:pt x="458451" y="512693"/>
                  </a:lnTo>
                  <a:lnTo>
                    <a:pt x="407240" y="502472"/>
                  </a:lnTo>
                  <a:lnTo>
                    <a:pt x="358501" y="491617"/>
                  </a:lnTo>
                  <a:lnTo>
                    <a:pt x="312350" y="480152"/>
                  </a:lnTo>
                  <a:lnTo>
                    <a:pt x="268899" y="468106"/>
                  </a:lnTo>
                  <a:lnTo>
                    <a:pt x="228265" y="455506"/>
                  </a:lnTo>
                  <a:lnTo>
                    <a:pt x="190562" y="442378"/>
                  </a:lnTo>
                  <a:lnTo>
                    <a:pt x="124409" y="414649"/>
                  </a:lnTo>
                  <a:lnTo>
                    <a:pt x="71357" y="385134"/>
                  </a:lnTo>
                  <a:lnTo>
                    <a:pt x="32326" y="354049"/>
                  </a:lnTo>
                  <a:lnTo>
                    <a:pt x="8234" y="321611"/>
                  </a:lnTo>
                  <a:lnTo>
                    <a:pt x="0" y="288035"/>
                  </a:lnTo>
                  <a:close/>
                </a:path>
              </a:pathLst>
            </a:custGeom>
            <a:ln w="12700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46328" y="40640"/>
            <a:ext cx="15582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solidFill>
                  <a:srgbClr val="FFC000"/>
                </a:solidFill>
                <a:latin typeface="Arial Black"/>
                <a:cs typeface="Arial Black"/>
              </a:rPr>
              <a:t>2</a:t>
            </a:r>
            <a:r>
              <a:rPr sz="2000" dirty="0">
                <a:solidFill>
                  <a:srgbClr val="FFC000"/>
                </a:solidFill>
                <a:latin typeface="Arial Black"/>
                <a:cs typeface="Arial Black"/>
              </a:rPr>
              <a:t>nd</a:t>
            </a:r>
            <a:r>
              <a:rPr sz="2000" spc="-55" dirty="0">
                <a:solidFill>
                  <a:srgbClr val="FFC000"/>
                </a:solidFill>
                <a:latin typeface="Arial Black"/>
                <a:cs typeface="Arial Black"/>
              </a:rPr>
              <a:t> </a:t>
            </a:r>
            <a:r>
              <a:rPr sz="2800" spc="-50" dirty="0">
                <a:solidFill>
                  <a:srgbClr val="FFC000"/>
                </a:solidFill>
                <a:latin typeface="Arial Black"/>
                <a:cs typeface="Arial Black"/>
              </a:rPr>
              <a:t>Year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Custom</PresentationFormat>
  <Slides>19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AT A GLANCE</vt:lpstr>
      <vt:lpstr>= 6-8 Sem.</vt:lpstr>
      <vt:lpstr>National Education Policy – 2020: Terminology</vt:lpstr>
      <vt:lpstr>PowerPoint Presentation</vt:lpstr>
      <vt:lpstr>CCFUP: Multidisciplinary Course of Study</vt:lpstr>
      <vt:lpstr>A. Introduction (Course type, code, Credit &amp; LOC)</vt:lpstr>
      <vt:lpstr>CREDIT BASED Course Curriculum</vt:lpstr>
      <vt:lpstr>PowerPoint Presentation</vt:lpstr>
      <vt:lpstr>CCFUP for B. Sc. (Math. &amp; Life Sc.) and B. A.</vt:lpstr>
      <vt:lpstr>PowerPoint Presentation</vt:lpstr>
      <vt:lpstr>CCFUP for B. Sc. (Math. &amp; Life Sc.) and B. A.</vt:lpstr>
      <vt:lpstr>CCFUP for --- B. Com, B. H. Sc., BCA, BBA</vt:lpstr>
      <vt:lpstr>PowerPoint Presentation</vt:lpstr>
      <vt:lpstr>COURSE ASSESSMENT</vt:lpstr>
      <vt:lpstr>ASSESSMENT: Numerically</vt:lpstr>
      <vt:lpstr>Internal Assessment: 30% (30 marks)</vt:lpstr>
      <vt:lpstr>SEMESTER WISE PROMOTION</vt:lpstr>
      <vt:lpstr>Later Grade And Grade Point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revision>8</cp:revision>
  <dcterms:created xsi:type="dcterms:W3CDTF">2024-06-10T06:46:25Z</dcterms:created>
  <dcterms:modified xsi:type="dcterms:W3CDTF">2024-06-10T07:20:16Z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2024-06-07T00:00:00Z</vt:filetime>
  </property>
  <property fmtid="{D5CDD505-2E9C-101B-9397-08002B2CF9AE}" pid="3" name="Creator">
    <vt:lpwstr>Acrobat Pro DC 21.7.20091</vt:lpwstr>
  </property>
  <property fmtid="{D5CDD505-2E9C-101B-9397-08002B2CF9AE}" pid="4" name="LastSaved">
    <vt:filetime>2024-06-10T00:00:00Z</vt:filetime>
  </property>
  <property fmtid="{D5CDD505-2E9C-101B-9397-08002B2CF9AE}" pid="5" name="Producer">
    <vt:lpwstr>Acrobat Pro DC 21.7.20091</vt:lpwstr>
  </property>
</Properties>
</file>